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843" r:id="rId1"/>
  </p:sldMasterIdLst>
  <p:sldIdLst>
    <p:sldId id="256" r:id="rId2"/>
    <p:sldId id="293" r:id="rId3"/>
    <p:sldId id="261" r:id="rId4"/>
    <p:sldId id="279" r:id="rId5"/>
    <p:sldId id="263" r:id="rId6"/>
    <p:sldId id="265" r:id="rId7"/>
    <p:sldId id="260" r:id="rId8"/>
    <p:sldId id="258" r:id="rId9"/>
    <p:sldId id="268" r:id="rId10"/>
    <p:sldId id="259" r:id="rId11"/>
    <p:sldId id="270" r:id="rId12"/>
    <p:sldId id="273" r:id="rId13"/>
    <p:sldId id="274" r:id="rId14"/>
    <p:sldId id="275" r:id="rId15"/>
    <p:sldId id="280" r:id="rId16"/>
    <p:sldId id="271" r:id="rId17"/>
    <p:sldId id="292" r:id="rId18"/>
    <p:sldId id="281" r:id="rId19"/>
    <p:sldId id="284" r:id="rId20"/>
    <p:sldId id="276" r:id="rId21"/>
    <p:sldId id="286" r:id="rId22"/>
    <p:sldId id="277" r:id="rId23"/>
    <p:sldId id="287" r:id="rId24"/>
    <p:sldId id="272" r:id="rId25"/>
    <p:sldId id="289" r:id="rId26"/>
    <p:sldId id="291" r:id="rId27"/>
    <p:sldId id="295" r:id="rId28"/>
    <p:sldId id="290" r:id="rId29"/>
    <p:sldId id="269" r:id="rId30"/>
    <p:sldId id="296" r:id="rId31"/>
    <p:sldId id="266" r:id="rId32"/>
    <p:sldId id="294" r:id="rId3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466" autoAdjust="0"/>
    <p:restoredTop sz="94660"/>
  </p:normalViewPr>
  <p:slideViewPr>
    <p:cSldViewPr snapToGrid="0">
      <p:cViewPr varScale="1">
        <p:scale>
          <a:sx n="73" d="100"/>
          <a:sy n="73" d="100"/>
        </p:scale>
        <p:origin x="-43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61DE9B7-2FC3-4F0C-97FB-8F61CEF23C9C}" type="datetimeFigureOut">
              <a:rPr lang="pt-BR" smtClean="0"/>
              <a:pPr/>
              <a:t>25/09/2017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5A527C7-B840-493C-B678-73D311102B86}" type="slidenum">
              <a:rPr lang="pt-BR" smtClean="0"/>
              <a:pPr/>
              <a:t>‹nº›</a:t>
            </a:fld>
            <a:endParaRPr lang="pt-BR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xmlns="" val="767803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DE9B7-2FC3-4F0C-97FB-8F61CEF23C9C}" type="datetimeFigureOut">
              <a:rPr lang="pt-BR" smtClean="0"/>
              <a:pPr/>
              <a:t>25/09/2017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527C7-B840-493C-B678-73D311102B8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269034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DE9B7-2FC3-4F0C-97FB-8F61CEF23C9C}" type="datetimeFigureOut">
              <a:rPr lang="pt-BR" smtClean="0"/>
              <a:pPr/>
              <a:t>25/09/2017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527C7-B840-493C-B678-73D311102B8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938797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DE9B7-2FC3-4F0C-97FB-8F61CEF23C9C}" type="datetimeFigureOut">
              <a:rPr lang="pt-BR" smtClean="0"/>
              <a:pPr/>
              <a:t>25/09/2017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527C7-B840-493C-B678-73D311102B8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76656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61DE9B7-2FC3-4F0C-97FB-8F61CEF23C9C}" type="datetimeFigureOut">
              <a:rPr lang="pt-BR" smtClean="0"/>
              <a:pPr/>
              <a:t>25/09/2017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5A527C7-B840-493C-B678-73D311102B86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Freeform 6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xmlns="" val="42170481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DE9B7-2FC3-4F0C-97FB-8F61CEF23C9C}" type="datetimeFigureOut">
              <a:rPr lang="pt-BR" smtClean="0"/>
              <a:pPr/>
              <a:t>25/09/2017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527C7-B840-493C-B678-73D311102B8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862418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DE9B7-2FC3-4F0C-97FB-8F61CEF23C9C}" type="datetimeFigureOut">
              <a:rPr lang="pt-BR" smtClean="0"/>
              <a:pPr/>
              <a:t>25/09/2017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527C7-B840-493C-B678-73D311102B8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943904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DE9B7-2FC3-4F0C-97FB-8F61CEF23C9C}" type="datetimeFigureOut">
              <a:rPr lang="pt-BR" smtClean="0"/>
              <a:pPr/>
              <a:t>25/09/2017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527C7-B840-493C-B678-73D311102B8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550637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DE9B7-2FC3-4F0C-97FB-8F61CEF23C9C}" type="datetimeFigureOut">
              <a:rPr lang="pt-BR" smtClean="0"/>
              <a:pPr/>
              <a:t>25/09/2017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527C7-B840-493C-B678-73D311102B8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971128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61DE9B7-2FC3-4F0C-97FB-8F61CEF23C9C}" type="datetimeFigureOut">
              <a:rPr lang="pt-BR" smtClean="0"/>
              <a:pPr/>
              <a:t>25/09/2017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5A527C7-B840-493C-B678-73D311102B86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Rectangle 8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3316541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61DE9B7-2FC3-4F0C-97FB-8F61CEF23C9C}" type="datetimeFigureOut">
              <a:rPr lang="pt-BR" smtClean="0"/>
              <a:pPr/>
              <a:t>25/09/2017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5A527C7-B840-493C-B678-73D311102B86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Rectangle 8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2146465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961DE9B7-2FC3-4F0C-97FB-8F61CEF23C9C}" type="datetimeFigureOut">
              <a:rPr lang="pt-BR" smtClean="0"/>
              <a:pPr/>
              <a:t>25/09/2017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5A527C7-B840-493C-B678-73D311102B86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Rectangle 8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172049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1368">
          <p15:clr>
            <a:srgbClr val="F26B43"/>
          </p15:clr>
        </p15:guide>
        <p15:guide id="2" orient="horz" pos="1440">
          <p15:clr>
            <a:srgbClr val="F26B43"/>
          </p15:clr>
        </p15:guide>
        <p15:guide id="3" orient="horz" pos="3696">
          <p15:clr>
            <a:srgbClr val="F26B43"/>
          </p15:clr>
        </p15:guide>
        <p15:guide id="4" orient="horz" pos="432">
          <p15:clr>
            <a:srgbClr val="F26B43"/>
          </p15:clr>
        </p15:guide>
        <p15:guide id="5" orient="horz" pos="1512">
          <p15:clr>
            <a:srgbClr val="F26B43"/>
          </p15:clr>
        </p15:guide>
        <p15:guide id="6" pos="6912">
          <p15:clr>
            <a:srgbClr val="F26B43"/>
          </p15:clr>
        </p15:guide>
        <p15:guide id="7" pos="936">
          <p15:clr>
            <a:srgbClr val="F26B43"/>
          </p15:clr>
        </p15:guide>
        <p15:guide id="8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2.anac.gov.br/anacpedia/ing_por/ing.htm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huft.org/taxonomy-of-communications-in-aviation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forms/d/e/1FAIpQLSf5uK2kH_AOpizAPlWRQTsE5raTEhUa_96zolOd1pRhK8RA9g/viewform?usp=send_form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aviation-safety.net/investigation/cvr/transcripts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mailto:aline.pacheco@pucrs.br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guiadoestudante.abril.com.br/profissoes/ciencias-aeronauticas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09700" y="1308100"/>
            <a:ext cx="9131300" cy="3027363"/>
          </a:xfrm>
        </p:spPr>
        <p:txBody>
          <a:bodyPr>
            <a:normAutofit fontScale="90000"/>
          </a:bodyPr>
          <a:lstStyle/>
          <a:p>
            <a:r>
              <a:rPr lang="en-US" sz="4400" b="1" dirty="0" smtClean="0"/>
              <a:t/>
            </a:r>
            <a:br>
              <a:rPr lang="en-US" sz="4400" b="1" dirty="0" smtClean="0"/>
            </a:br>
            <a:r>
              <a:rPr lang="en-US" sz="4400" b="1" dirty="0" smtClean="0"/>
              <a:t/>
            </a:r>
            <a:br>
              <a:rPr lang="en-US" sz="4400" b="1" dirty="0" smtClean="0"/>
            </a:br>
            <a:r>
              <a:rPr lang="en-US" sz="4400" b="1" dirty="0"/>
              <a:t/>
            </a:r>
            <a:br>
              <a:rPr lang="en-US" sz="4400" b="1" dirty="0"/>
            </a:br>
            <a:r>
              <a:rPr lang="en-US" sz="4400" b="1" dirty="0" smtClean="0"/>
              <a:t/>
            </a:r>
            <a:br>
              <a:rPr lang="en-US" sz="4400" b="1" dirty="0" smtClean="0"/>
            </a:br>
            <a:r>
              <a:rPr lang="en-US" sz="4400" b="1" dirty="0"/>
              <a:t/>
            </a:r>
            <a:br>
              <a:rPr lang="en-US" sz="4400" b="1" dirty="0"/>
            </a:br>
            <a:r>
              <a:rPr lang="en-US" sz="4400" b="1" dirty="0" smtClean="0"/>
              <a:t>The </a:t>
            </a:r>
            <a:r>
              <a:rPr lang="en-US" sz="4400" b="1" dirty="0"/>
              <a:t>LHUFT project in Brazil: an academic attempt to improve Aviation English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49400" y="3873500"/>
            <a:ext cx="9118600" cy="1841500"/>
          </a:xfrm>
        </p:spPr>
        <p:txBody>
          <a:bodyPr>
            <a:normAutofit/>
          </a:bodyPr>
          <a:lstStyle/>
          <a:p>
            <a:endParaRPr lang="en-US" b="1" u="sng" dirty="0" smtClean="0"/>
          </a:p>
          <a:p>
            <a:endParaRPr lang="en-US" b="1" u="sng" dirty="0"/>
          </a:p>
          <a:p>
            <a:r>
              <a:rPr lang="en-US" b="1" dirty="0" smtClean="0"/>
              <a:t>Aline PACHECO (PUCRS/ ERAU) 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400254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600200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/>
              <a:t>LHUFT </a:t>
            </a:r>
            <a:r>
              <a:rPr lang="pt-BR" dirty="0" err="1" smtClean="0"/>
              <a:t>at</a:t>
            </a:r>
            <a:r>
              <a:rPr lang="pt-BR" dirty="0" smtClean="0"/>
              <a:t> PUCRS</a:t>
            </a:r>
            <a:br>
              <a:rPr lang="pt-BR" dirty="0" smtClean="0"/>
            </a:b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71600" y="2781300"/>
            <a:ext cx="9601200" cy="356870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b="1" dirty="0" smtClean="0"/>
              <a:t>1. Av </a:t>
            </a:r>
            <a:r>
              <a:rPr lang="en-US" b="1" dirty="0"/>
              <a:t>101 LENAT</a:t>
            </a:r>
            <a:r>
              <a:rPr lang="en-US" b="1" dirty="0" smtClean="0"/>
              <a:t>®                     </a:t>
            </a:r>
            <a:r>
              <a:rPr lang="en-US" b="1" dirty="0"/>
              <a:t>2. Accident Investigation                     </a:t>
            </a:r>
            <a:r>
              <a:rPr lang="en-US" b="1" dirty="0" smtClean="0"/>
              <a:t>3</a:t>
            </a:r>
            <a:r>
              <a:rPr lang="en-US" b="1" dirty="0"/>
              <a:t>. Corpus Analysis</a:t>
            </a:r>
            <a:endParaRPr lang="pt-BR" dirty="0"/>
          </a:p>
          <a:p>
            <a:pPr marL="0" indent="0">
              <a:buNone/>
            </a:pPr>
            <a:r>
              <a:rPr lang="en-US" dirty="0"/>
              <a:t> </a:t>
            </a:r>
            <a:endParaRPr lang="pt-BR" dirty="0"/>
          </a:p>
          <a:p>
            <a:pPr marL="0" indent="0">
              <a:buNone/>
            </a:pPr>
            <a:r>
              <a:rPr lang="en-US" dirty="0" smtClean="0"/>
              <a:t>-book </a:t>
            </a:r>
            <a:r>
              <a:rPr lang="en-US" dirty="0"/>
              <a:t>for ab initio pilots       </a:t>
            </a:r>
            <a:r>
              <a:rPr lang="en-US" dirty="0" smtClean="0"/>
              <a:t>2.1 Mathews’ </a:t>
            </a:r>
            <a:r>
              <a:rPr lang="en-US" dirty="0"/>
              <a:t>Taxonomy            </a:t>
            </a:r>
            <a:r>
              <a:rPr lang="en-US" dirty="0" smtClean="0"/>
              <a:t>        </a:t>
            </a:r>
            <a:r>
              <a:rPr lang="en-US" b="1" dirty="0"/>
              <a:t>- CORPAC </a:t>
            </a:r>
            <a:r>
              <a:rPr lang="en-US" dirty="0"/>
              <a:t>(Corpus of </a:t>
            </a:r>
            <a:r>
              <a:rPr lang="en-US" dirty="0" smtClean="0"/>
              <a:t>							</a:t>
            </a:r>
            <a:r>
              <a:rPr lang="en-US" dirty="0"/>
              <a:t>	</a:t>
            </a:r>
            <a:r>
              <a:rPr lang="en-US" dirty="0" smtClean="0"/>
              <a:t> Pilot </a:t>
            </a:r>
            <a:r>
              <a:rPr lang="en-US" dirty="0"/>
              <a:t>and ATC </a:t>
            </a:r>
            <a:r>
              <a:rPr lang="en-US" dirty="0" smtClean="0"/>
              <a:t>Conversation)</a:t>
            </a:r>
            <a:endParaRPr lang="pt-BR" dirty="0"/>
          </a:p>
          <a:p>
            <a:pPr marL="0" indent="0">
              <a:buNone/>
            </a:pPr>
            <a:r>
              <a:rPr lang="en-US" dirty="0" smtClean="0"/>
              <a:t>-Project: book </a:t>
            </a:r>
            <a:r>
              <a:rPr lang="en-US" dirty="0"/>
              <a:t>for </a:t>
            </a:r>
            <a:r>
              <a:rPr lang="en-US" dirty="0" smtClean="0"/>
              <a:t>                 2.2 </a:t>
            </a:r>
            <a:r>
              <a:rPr lang="en-US" dirty="0"/>
              <a:t>Flight Safety </a:t>
            </a:r>
            <a:r>
              <a:rPr lang="en-US" dirty="0" smtClean="0"/>
              <a:t>Database</a:t>
            </a:r>
            <a:endParaRPr lang="pt-BR" dirty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professional pilots               2.3 Interviews with pilots/ATCOs 3.1 Real </a:t>
            </a:r>
            <a:r>
              <a:rPr lang="en-US" dirty="0"/>
              <a:t>Emergency Sit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                                             	  3. 2 Learner </a:t>
            </a:r>
            <a:r>
              <a:rPr lang="en-US" dirty="0"/>
              <a:t>Corpus </a:t>
            </a:r>
            <a:endParaRPr lang="pt-BR" dirty="0"/>
          </a:p>
          <a:p>
            <a:pPr marL="0" indent="0">
              <a:buNone/>
            </a:pPr>
            <a:r>
              <a:rPr lang="en-US" dirty="0"/>
              <a:t>                                                                                                       </a:t>
            </a:r>
            <a:endParaRPr lang="pt-BR" dirty="0"/>
          </a:p>
          <a:p>
            <a:endParaRPr lang="pt-BR" dirty="0"/>
          </a:p>
        </p:txBody>
      </p:sp>
      <p:cxnSp>
        <p:nvCxnSpPr>
          <p:cNvPr id="5" name="Conector de seta reta 4"/>
          <p:cNvCxnSpPr/>
          <p:nvPr/>
        </p:nvCxnSpPr>
        <p:spPr>
          <a:xfrm flipH="1">
            <a:off x="3060700" y="1270000"/>
            <a:ext cx="3048000" cy="1320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de seta reta 6"/>
          <p:cNvCxnSpPr/>
          <p:nvPr/>
        </p:nvCxnSpPr>
        <p:spPr>
          <a:xfrm>
            <a:off x="6108700" y="1270000"/>
            <a:ext cx="0" cy="12065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de seta reta 8"/>
          <p:cNvCxnSpPr/>
          <p:nvPr/>
        </p:nvCxnSpPr>
        <p:spPr>
          <a:xfrm>
            <a:off x="6108700" y="1270000"/>
            <a:ext cx="3251200" cy="1320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39960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82700" y="558800"/>
            <a:ext cx="9601200" cy="5613400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en-US" b="1" dirty="0" smtClean="0"/>
              <a:t>1. Av 101 LENAT®         </a:t>
            </a:r>
          </a:p>
          <a:p>
            <a:r>
              <a:rPr lang="en-US" dirty="0" smtClean="0"/>
              <a:t>GOAL: to have a book for ab initio pilots    </a:t>
            </a:r>
          </a:p>
          <a:p>
            <a:pPr marL="0" indent="0">
              <a:buNone/>
            </a:pPr>
            <a:r>
              <a:rPr lang="en-US" dirty="0" smtClean="0"/>
              <a:t>- Av101: based on ERAU Av101 MOOC  </a:t>
            </a:r>
          </a:p>
          <a:p>
            <a:pPr marL="0" indent="0">
              <a:buNone/>
            </a:pPr>
            <a:r>
              <a:rPr lang="en-US" dirty="0" smtClean="0"/>
              <a:t>- Content –based method: aviation course in English – Language is the means to learn about aviation </a:t>
            </a:r>
          </a:p>
          <a:p>
            <a:pPr marL="0" indent="0">
              <a:buNone/>
            </a:pPr>
            <a:r>
              <a:rPr lang="en-US" dirty="0" smtClean="0"/>
              <a:t>- LENAT® : Language Enhanced Aviation Training </a:t>
            </a:r>
          </a:p>
          <a:p>
            <a:pPr marL="0" indent="0">
              <a:buNone/>
            </a:pPr>
            <a:r>
              <a:rPr lang="en-US" dirty="0" smtClean="0"/>
              <a:t>- ICAO Skills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/>
            <a:r>
              <a:rPr lang="en-US" dirty="0" smtClean="0"/>
              <a:t> Student Book, Teacher Manual</a:t>
            </a:r>
          </a:p>
          <a:p>
            <a:pPr marL="0" indent="0"/>
            <a:r>
              <a:rPr lang="en-US" dirty="0" smtClean="0"/>
              <a:t> Classroom Course, Teacher-led &amp; Online</a:t>
            </a:r>
          </a:p>
          <a:p>
            <a:pPr marL="0" lvl="0" indent="0">
              <a:buNone/>
            </a:pPr>
            <a:endParaRPr lang="en-US" dirty="0" smtClean="0"/>
          </a:p>
          <a:p>
            <a:pPr marL="0" lvl="0" indent="0">
              <a:buNone/>
            </a:pPr>
            <a:endParaRPr lang="en-US" dirty="0" smtClean="0"/>
          </a:p>
          <a:p>
            <a:pPr marL="0" lvl="0" indent="0">
              <a:buNone/>
            </a:pPr>
            <a:endParaRPr lang="en-US" dirty="0" smtClean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997200"/>
            <a:ext cx="3950970" cy="1739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87745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71600" y="569343"/>
            <a:ext cx="9601200" cy="5298057"/>
          </a:xfrm>
        </p:spPr>
        <p:txBody>
          <a:bodyPr/>
          <a:lstStyle/>
          <a:p>
            <a:pPr marL="0" indent="0"/>
            <a:endParaRPr lang="en-US" dirty="0" smtClean="0"/>
          </a:p>
          <a:p>
            <a:pPr marL="0" indent="0"/>
            <a:r>
              <a:rPr lang="en-US" dirty="0" smtClean="0"/>
              <a:t>Corpus-based -  Supporting Research → two studies (S1 &amp; S2)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u="sng" dirty="0"/>
              <a:t>S1 </a:t>
            </a:r>
            <a:r>
              <a:rPr lang="en-US" u="sng" dirty="0" smtClean="0"/>
              <a:t>(in </a:t>
            </a:r>
            <a:r>
              <a:rPr lang="en-US" u="sng" dirty="0"/>
              <a:t>progress</a:t>
            </a:r>
            <a:r>
              <a:rPr lang="en-US" u="sng" dirty="0" smtClean="0"/>
              <a:t>): Vocabulary: GLOSSARY </a:t>
            </a:r>
          </a:p>
          <a:p>
            <a:pPr marL="0" indent="0">
              <a:buNone/>
            </a:pPr>
            <a:r>
              <a:rPr lang="en-US" dirty="0" smtClean="0"/>
              <a:t>- Video transcripts </a:t>
            </a:r>
          </a:p>
          <a:p>
            <a:pPr marL="0" lvl="0" indent="0">
              <a:buFontTx/>
              <a:buChar char="-"/>
            </a:pPr>
            <a:r>
              <a:rPr lang="en-US" dirty="0" smtClean="0"/>
              <a:t>  Selection of technical vocabulary items by a  student-pilot, undergraduate student of Aeronautical Science (PUCRS) Luiz Filipe </a:t>
            </a:r>
            <a:r>
              <a:rPr lang="en-US" dirty="0" err="1" smtClean="0"/>
              <a:t>Nascimento</a:t>
            </a:r>
            <a:r>
              <a:rPr lang="en-US" dirty="0" smtClean="0"/>
              <a:t>.  </a:t>
            </a:r>
          </a:p>
          <a:p>
            <a:pPr>
              <a:buFontTx/>
              <a:buChar char="-"/>
            </a:pPr>
            <a:r>
              <a:rPr lang="en-US" dirty="0" smtClean="0"/>
              <a:t>References along the transcript</a:t>
            </a:r>
          </a:p>
          <a:p>
            <a:pPr>
              <a:buFontTx/>
              <a:buChar char="-"/>
            </a:pPr>
            <a:r>
              <a:rPr lang="en-US" dirty="0" smtClean="0"/>
              <a:t>Vocab Support (appendix) 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71600" y="569343"/>
            <a:ext cx="9601200" cy="5298057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i="1" dirty="0"/>
              <a:t>Bank </a:t>
            </a:r>
            <a:endParaRPr lang="pt-BR" i="1" dirty="0"/>
          </a:p>
          <a:p>
            <a:pPr marL="0" indent="0">
              <a:buNone/>
            </a:pPr>
            <a:r>
              <a:rPr lang="en-US" i="1" u="sng" dirty="0"/>
              <a:t>ENGLISH</a:t>
            </a:r>
            <a:endParaRPr lang="pt-BR" i="1" dirty="0"/>
          </a:p>
          <a:p>
            <a:pPr marL="0" indent="0">
              <a:buNone/>
            </a:pPr>
            <a:r>
              <a:rPr lang="en-US" i="1" dirty="0"/>
              <a:t>The angle formed by the wings of an aircraft relative to the horizon. (2) The attitude of an aircraft when its lateral axis is inclined with respect to the horizon; the position normally assumed by aircraft when making a turn. (3) A linear group of cylinders in a reciprocating engine. (4) The side or slope of a hill.</a:t>
            </a:r>
            <a:endParaRPr lang="pt-BR" i="1" dirty="0"/>
          </a:p>
          <a:p>
            <a:pPr marL="0" indent="0">
              <a:buNone/>
            </a:pPr>
            <a:r>
              <a:rPr lang="pt-BR" i="1" u="sng" dirty="0"/>
              <a:t>PORTUGUESE</a:t>
            </a:r>
            <a:endParaRPr lang="pt-BR" i="1" dirty="0"/>
          </a:p>
          <a:p>
            <a:pPr marL="0" indent="0">
              <a:buNone/>
            </a:pPr>
            <a:r>
              <a:rPr lang="pt-BR" i="1" dirty="0"/>
              <a:t>Inclinação </a:t>
            </a:r>
          </a:p>
          <a:p>
            <a:pPr marL="0" indent="0">
              <a:buNone/>
            </a:pPr>
            <a:r>
              <a:rPr lang="pt-BR" i="1" u="sng" dirty="0">
                <a:hlinkClick r:id="rId2"/>
              </a:rPr>
              <a:t>http://www2.anac.gov.br/anacpedia/ing_por/ing.htm</a:t>
            </a:r>
            <a:endParaRPr lang="pt-BR" i="1" dirty="0"/>
          </a:p>
          <a:p>
            <a:pPr marL="0" indent="0">
              <a:buNone/>
            </a:pPr>
            <a:r>
              <a:rPr lang="pt-BR" i="1" dirty="0"/>
              <a:t> </a:t>
            </a:r>
            <a:r>
              <a:rPr lang="en-US" b="1" i="1" dirty="0" smtClean="0"/>
              <a:t>Back </a:t>
            </a:r>
            <a:r>
              <a:rPr lang="en-US" b="1" i="1" dirty="0"/>
              <a:t>end </a:t>
            </a:r>
            <a:endParaRPr lang="pt-BR" i="1" dirty="0"/>
          </a:p>
          <a:p>
            <a:pPr marL="0" indent="0">
              <a:buNone/>
            </a:pPr>
            <a:r>
              <a:rPr lang="en-US" b="1" i="1" dirty="0"/>
              <a:t> </a:t>
            </a:r>
            <a:r>
              <a:rPr lang="en-US" b="1" i="1" dirty="0" smtClean="0"/>
              <a:t>Backside </a:t>
            </a:r>
            <a:endParaRPr lang="pt-BR" i="1" dirty="0"/>
          </a:p>
          <a:p>
            <a:pPr marL="0" indent="0">
              <a:buNone/>
            </a:pPr>
            <a:r>
              <a:rPr lang="en-US" b="1" i="1" dirty="0"/>
              <a:t> </a:t>
            </a:r>
            <a:r>
              <a:rPr lang="en-US" b="1" i="1" dirty="0" smtClean="0"/>
              <a:t>Biplane </a:t>
            </a:r>
            <a:endParaRPr lang="pt-BR" i="1" dirty="0"/>
          </a:p>
          <a:p>
            <a:pPr marL="0" indent="0">
              <a:buNone/>
            </a:pPr>
            <a:r>
              <a:rPr lang="en-US" i="1" u="sng" dirty="0"/>
              <a:t>ENGLISH</a:t>
            </a:r>
            <a:endParaRPr lang="pt-BR" i="1" dirty="0"/>
          </a:p>
          <a:p>
            <a:pPr marL="0" indent="0">
              <a:buNone/>
            </a:pPr>
            <a:r>
              <a:rPr lang="en-US" i="1" dirty="0"/>
              <a:t>An airplane or a glider having two sets of wings, with one set on top of the other. Airplanes with two sets of wings.</a:t>
            </a:r>
            <a:endParaRPr lang="pt-BR" i="1" dirty="0"/>
          </a:p>
          <a:p>
            <a:pPr marL="0" indent="0">
              <a:buNone/>
            </a:pPr>
            <a:r>
              <a:rPr lang="en-US" i="1" u="sng" dirty="0"/>
              <a:t>PORTUGUESE</a:t>
            </a:r>
            <a:endParaRPr lang="pt-BR" i="1" dirty="0"/>
          </a:p>
          <a:p>
            <a:pPr marL="0" indent="0">
              <a:buNone/>
            </a:pPr>
            <a:r>
              <a:rPr lang="en-US" i="1" dirty="0" err="1"/>
              <a:t>Biplano</a:t>
            </a:r>
            <a:endParaRPr lang="pt-BR" i="1" dirty="0"/>
          </a:p>
          <a:p>
            <a:pPr marL="0" indent="0">
              <a:buNone/>
            </a:pPr>
            <a:r>
              <a:rPr lang="en-US" i="1" u="sng" dirty="0">
                <a:hlinkClick r:id="rId2"/>
              </a:rPr>
              <a:t>http://www2.anac.gov.br/anacpedia/ing_por/ing.htm</a:t>
            </a:r>
            <a:endParaRPr lang="pt-BR" i="1" dirty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71600" y="552091"/>
            <a:ext cx="9601200" cy="5315309"/>
          </a:xfrm>
        </p:spPr>
        <p:txBody>
          <a:bodyPr/>
          <a:lstStyle/>
          <a:p>
            <a:pPr>
              <a:buNone/>
            </a:pPr>
            <a:endParaRPr lang="en-US" u="sng" dirty="0" smtClean="0"/>
          </a:p>
          <a:p>
            <a:r>
              <a:rPr lang="en-US" u="sng" dirty="0"/>
              <a:t>S2 (in progress): </a:t>
            </a:r>
            <a:r>
              <a:rPr lang="en-US" u="sng" dirty="0" smtClean="0"/>
              <a:t>Structure</a:t>
            </a:r>
          </a:p>
          <a:p>
            <a:pPr>
              <a:buFontTx/>
              <a:buChar char="-"/>
            </a:pPr>
            <a:r>
              <a:rPr lang="en-US" dirty="0" smtClean="0"/>
              <a:t>Video transcripts</a:t>
            </a:r>
          </a:p>
          <a:p>
            <a:pPr>
              <a:buFontTx/>
              <a:buChar char="-"/>
            </a:pPr>
            <a:r>
              <a:rPr lang="en-US" dirty="0" smtClean="0"/>
              <a:t>Tables with tenses/ structures that are frequent in each module</a:t>
            </a:r>
          </a:p>
          <a:p>
            <a:pPr>
              <a:buFontTx/>
              <a:buChar char="-"/>
            </a:pPr>
            <a:r>
              <a:rPr lang="en-US" dirty="0" smtClean="0"/>
              <a:t>Undergraduate student of Letters (PUCRS): Eduardo </a:t>
            </a:r>
            <a:r>
              <a:rPr lang="en-US" dirty="0" err="1" smtClean="0"/>
              <a:t>Stimamilo</a:t>
            </a:r>
            <a:endParaRPr lang="en-US" dirty="0" smtClean="0"/>
          </a:p>
          <a:p>
            <a:pPr>
              <a:buNone/>
            </a:pPr>
            <a:r>
              <a:rPr lang="pt-BR" dirty="0" smtClean="0"/>
              <a:t>-     INFO: </a:t>
            </a:r>
            <a:r>
              <a:rPr lang="pt-BR" dirty="0" err="1" smtClean="0"/>
              <a:t>guide</a:t>
            </a:r>
            <a:r>
              <a:rPr lang="pt-BR" dirty="0" smtClean="0"/>
              <a:t> </a:t>
            </a:r>
            <a:r>
              <a:rPr lang="pt-BR" dirty="0" err="1" smtClean="0"/>
              <a:t>us</a:t>
            </a:r>
            <a:r>
              <a:rPr lang="pt-BR" dirty="0" smtClean="0"/>
              <a:t> </a:t>
            </a:r>
            <a:r>
              <a:rPr lang="pt-BR" dirty="0" err="1" smtClean="0"/>
              <a:t>to</a:t>
            </a:r>
            <a:r>
              <a:rPr lang="pt-BR" dirty="0" smtClean="0"/>
              <a:t> design </a:t>
            </a:r>
            <a:r>
              <a:rPr lang="pt-BR" dirty="0" err="1" smtClean="0"/>
              <a:t>appropriate</a:t>
            </a:r>
            <a:r>
              <a:rPr lang="pt-BR" dirty="0" smtClean="0"/>
              <a:t> </a:t>
            </a:r>
            <a:r>
              <a:rPr lang="pt-BR" dirty="0" err="1" smtClean="0"/>
              <a:t>tasks</a:t>
            </a:r>
            <a:r>
              <a:rPr lang="pt-BR" dirty="0" smtClean="0"/>
              <a:t> </a:t>
            </a:r>
            <a:r>
              <a:rPr lang="pt-BR" dirty="0" err="1" smtClean="0"/>
              <a:t>to</a:t>
            </a:r>
            <a:r>
              <a:rPr lang="pt-BR" dirty="0" smtClean="0"/>
              <a:t> </a:t>
            </a:r>
            <a:r>
              <a:rPr lang="pt-BR" dirty="0" err="1" smtClean="0"/>
              <a:t>each</a:t>
            </a:r>
            <a:r>
              <a:rPr lang="pt-BR" dirty="0" smtClean="0"/>
              <a:t> module </a:t>
            </a:r>
            <a:r>
              <a:rPr lang="pt-BR" dirty="0" err="1" smtClean="0"/>
              <a:t>and</a:t>
            </a:r>
            <a:r>
              <a:rPr lang="pt-BR" dirty="0" smtClean="0"/>
              <a:t> </a:t>
            </a:r>
            <a:r>
              <a:rPr lang="pt-BR" dirty="0" err="1" smtClean="0"/>
              <a:t>provide</a:t>
            </a:r>
            <a:r>
              <a:rPr lang="pt-BR" dirty="0" smtClean="0"/>
              <a:t> </a:t>
            </a:r>
            <a:r>
              <a:rPr lang="pt-BR" dirty="0" err="1" smtClean="0"/>
              <a:t>the</a:t>
            </a:r>
            <a:r>
              <a:rPr lang="pt-BR" dirty="0" smtClean="0"/>
              <a:t> </a:t>
            </a:r>
            <a:r>
              <a:rPr lang="pt-BR" dirty="0" err="1" smtClean="0"/>
              <a:t>necessary</a:t>
            </a:r>
            <a:r>
              <a:rPr lang="pt-BR" dirty="0" smtClean="0"/>
              <a:t> extra </a:t>
            </a:r>
            <a:r>
              <a:rPr lang="pt-BR" dirty="0" err="1" smtClean="0"/>
              <a:t>support</a:t>
            </a:r>
            <a:r>
              <a:rPr lang="pt-BR" dirty="0" smtClean="0"/>
              <a:t> </a:t>
            </a:r>
            <a:r>
              <a:rPr lang="pt-BR" dirty="0" err="1" smtClean="0"/>
              <a:t>accordingly</a:t>
            </a:r>
            <a:r>
              <a:rPr lang="pt-BR" dirty="0" smtClean="0"/>
              <a:t>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Espaço Reservado para Conteúdo 11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5912" y="447674"/>
            <a:ext cx="7291388" cy="60166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xmlns="" val="108085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625600" y="513032"/>
            <a:ext cx="9601200" cy="5367068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en-US" b="1" dirty="0" smtClean="0"/>
              <a:t>	                       2. Accident Investigation      </a:t>
            </a:r>
          </a:p>
          <a:p>
            <a:pPr marL="0" lvl="0" indent="0">
              <a:buNone/>
            </a:pPr>
            <a:endParaRPr lang="en-US" dirty="0" smtClean="0"/>
          </a:p>
          <a:p>
            <a:r>
              <a:rPr lang="en-US" dirty="0" smtClean="0"/>
              <a:t>  </a:t>
            </a:r>
            <a:r>
              <a:rPr lang="en-US" dirty="0"/>
              <a:t>GOAL: to </a:t>
            </a:r>
            <a:r>
              <a:rPr lang="en-US" dirty="0" smtClean="0"/>
              <a:t>analyze </a:t>
            </a:r>
            <a:r>
              <a:rPr lang="en-US" dirty="0"/>
              <a:t>accidents caused by miscommunication by using methods specifically developed to account for language as a factor</a:t>
            </a:r>
          </a:p>
          <a:p>
            <a:pPr marL="0" lvl="0" indent="0">
              <a:buNone/>
            </a:pPr>
            <a:endParaRPr lang="en-US" b="1" dirty="0" smtClean="0"/>
          </a:p>
          <a:p>
            <a:pPr lvl="0">
              <a:buFontTx/>
              <a:buChar char="-"/>
            </a:pPr>
            <a:r>
              <a:rPr lang="en-US" dirty="0" smtClean="0"/>
              <a:t>A powerful source of information</a:t>
            </a:r>
          </a:p>
          <a:p>
            <a:pPr lvl="0">
              <a:buFontTx/>
              <a:buChar char="-"/>
            </a:pPr>
            <a:r>
              <a:rPr lang="en-US" dirty="0" smtClean="0"/>
              <a:t>Language is the means we can manage ALL the other problems that can happen</a:t>
            </a:r>
          </a:p>
          <a:p>
            <a:pPr lvl="0">
              <a:buFontTx/>
              <a:buChar char="-"/>
            </a:pPr>
            <a:r>
              <a:rPr lang="en-US" dirty="0" smtClean="0"/>
              <a:t>It is taken for granted </a:t>
            </a:r>
          </a:p>
          <a:p>
            <a:pPr lvl="0">
              <a:buFontTx/>
              <a:buChar char="-"/>
            </a:pPr>
            <a:r>
              <a:rPr lang="en-US" dirty="0" smtClean="0"/>
              <a:t>Overlooked as a potential contributing/ main factor specifically accounted for</a:t>
            </a:r>
            <a:endParaRPr lang="en-US" dirty="0"/>
          </a:p>
          <a:p>
            <a:endParaRPr lang="en-US" b="1" dirty="0"/>
          </a:p>
          <a:p>
            <a:endParaRPr lang="en-US" b="1" dirty="0" smtClean="0"/>
          </a:p>
          <a:p>
            <a:pPr marL="0" lvl="0" indent="0">
              <a:buNone/>
            </a:pPr>
            <a:r>
              <a:rPr lang="en-US" dirty="0" smtClean="0"/>
              <a:t>		</a:t>
            </a:r>
            <a:endParaRPr lang="pt-BR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33500" y="876300"/>
            <a:ext cx="9601200" cy="5232400"/>
          </a:xfrm>
        </p:spPr>
        <p:txBody>
          <a:bodyPr/>
          <a:lstStyle/>
          <a:p>
            <a:pPr marL="0" lvl="0" indent="0">
              <a:buNone/>
            </a:pPr>
            <a:r>
              <a:rPr lang="en-US" b="1" dirty="0"/>
              <a:t>2.1  </a:t>
            </a:r>
            <a:r>
              <a:rPr lang="en-US" b="1" dirty="0" smtClean="0"/>
              <a:t>Mathews’ </a:t>
            </a:r>
            <a:r>
              <a:rPr lang="en-US" b="1" dirty="0"/>
              <a:t>Taxonomy </a:t>
            </a:r>
          </a:p>
          <a:p>
            <a:pPr marL="0" lvl="0" indent="0">
              <a:buNone/>
            </a:pPr>
            <a:endParaRPr lang="en-US" dirty="0"/>
          </a:p>
          <a:p>
            <a:r>
              <a:rPr lang="en-US" u="sng" dirty="0"/>
              <a:t>S3 (in progress): Taxonomy- based analysis of accidents</a:t>
            </a:r>
          </a:p>
          <a:p>
            <a:pPr marL="0" lvl="0" indent="0">
              <a:buNone/>
            </a:pPr>
            <a:r>
              <a:rPr lang="en-US" dirty="0"/>
              <a:t>-     Student pilot, undergraduate student of Aeronautical Science (PUCRS): Olivia </a:t>
            </a:r>
            <a:r>
              <a:rPr lang="en-US" dirty="0" err="1"/>
              <a:t>Queiroz</a:t>
            </a:r>
            <a:endParaRPr lang="en-US" dirty="0"/>
          </a:p>
          <a:p>
            <a:pPr lvl="0">
              <a:buFontTx/>
              <a:buChar char="-"/>
            </a:pPr>
            <a:r>
              <a:rPr lang="en-US" dirty="0"/>
              <a:t>Selection of five impactful aviation accidents caused by miscommunication</a:t>
            </a:r>
          </a:p>
          <a:p>
            <a:pPr lvl="0">
              <a:buFontTx/>
              <a:buChar char="-"/>
            </a:pPr>
            <a:r>
              <a:rPr lang="en-US" dirty="0" err="1"/>
              <a:t>Analysing</a:t>
            </a:r>
            <a:r>
              <a:rPr lang="en-US" dirty="0"/>
              <a:t> them through the Taxonomy </a:t>
            </a:r>
            <a:r>
              <a:rPr lang="en-US" dirty="0" smtClean="0"/>
              <a:t>(Mathews, 2013)</a:t>
            </a:r>
            <a:endParaRPr lang="en-US" dirty="0"/>
          </a:p>
          <a:p>
            <a:pPr marL="0" lvl="0" indent="0">
              <a:buNone/>
            </a:pPr>
            <a:r>
              <a:rPr lang="en-US" dirty="0">
                <a:hlinkClick r:id="rId2"/>
              </a:rPr>
              <a:t>https://www.lhuft.org/taxonomy-of-communications-in-aviation</a:t>
            </a:r>
            <a:r>
              <a:rPr lang="en-US" dirty="0"/>
              <a:t> 			</a:t>
            </a:r>
            <a:endParaRPr lang="pt-BR" dirty="0"/>
          </a:p>
          <a:p>
            <a:pPr marL="0" indent="0">
              <a:buNone/>
            </a:pPr>
            <a:r>
              <a:rPr lang="en-US" dirty="0"/>
              <a:t> </a:t>
            </a: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737981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44700" y="190500"/>
            <a:ext cx="7404100" cy="643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8969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532177706"/>
              </p:ext>
            </p:extLst>
          </p:nvPr>
        </p:nvGraphicFramePr>
        <p:xfrm>
          <a:off x="838201" y="139699"/>
          <a:ext cx="10769599" cy="6241753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130299"/>
                <a:gridCol w="939800"/>
                <a:gridCol w="1689100"/>
                <a:gridCol w="1257300"/>
                <a:gridCol w="5753100"/>
              </a:tblGrid>
              <a:tr h="35462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Main factor</a:t>
                      </a:r>
                      <a:endParaRPr lang="pt-BR" sz="14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Subfactor</a:t>
                      </a:r>
                      <a:endParaRPr lang="pt-BR" sz="14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Specific factor</a:t>
                      </a:r>
                      <a:endParaRPr lang="pt-BR" sz="14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Accident/ incident</a:t>
                      </a:r>
                      <a:endParaRPr lang="pt-BR" sz="14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Key /  trigger</a:t>
                      </a:r>
                      <a:endParaRPr lang="pt-BR" sz="14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Sentence</a:t>
                      </a:r>
                      <a:endParaRPr lang="pt-BR" sz="14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</a:tr>
              <a:tr h="106388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3.Language 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factors</a:t>
                      </a:r>
                      <a:endParaRPr lang="pt-BR" sz="14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33111" marR="3311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3.1Spoken language</a:t>
                      </a:r>
                      <a:endParaRPr lang="pt-BR" sz="14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33111" marR="3311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3.1.1Syntax, along aviation “fault lines”</a:t>
                      </a:r>
                      <a:endParaRPr lang="pt-BR" sz="14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33111" marR="3311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Tenerife 1977</a:t>
                      </a:r>
                      <a:endParaRPr lang="pt-BR" sz="14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33111" marR="3311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At takeoff</a:t>
                      </a:r>
                      <a:endParaRPr lang="pt-BR" sz="14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ATC ”at takeoff point”</a:t>
                      </a:r>
                      <a:endParaRPr lang="pt-BR" sz="14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 err="1">
                          <a:effectLst/>
                        </a:rPr>
                        <a:t>Pilot</a:t>
                      </a:r>
                      <a:r>
                        <a:rPr lang="pt-BR" sz="1400" dirty="0">
                          <a:effectLst/>
                        </a:rPr>
                        <a:t> ”</a:t>
                      </a:r>
                      <a:r>
                        <a:rPr lang="pt-BR" sz="1400" dirty="0" err="1">
                          <a:effectLst/>
                        </a:rPr>
                        <a:t>on</a:t>
                      </a:r>
                      <a:r>
                        <a:rPr lang="pt-BR" sz="1400" dirty="0">
                          <a:effectLst/>
                        </a:rPr>
                        <a:t> </a:t>
                      </a:r>
                      <a:r>
                        <a:rPr lang="pt-BR" sz="1400" dirty="0" err="1">
                          <a:effectLst/>
                        </a:rPr>
                        <a:t>takeoff</a:t>
                      </a:r>
                      <a:r>
                        <a:rPr lang="pt-BR" sz="1400" dirty="0">
                          <a:effectLst/>
                        </a:rPr>
                        <a:t> </a:t>
                      </a:r>
                      <a:r>
                        <a:rPr lang="pt-BR" sz="1400" dirty="0" err="1">
                          <a:effectLst/>
                        </a:rPr>
                        <a:t>roll</a:t>
                      </a:r>
                      <a:r>
                        <a:rPr lang="pt-BR" sz="1400" dirty="0">
                          <a:effectLst/>
                        </a:rPr>
                        <a:t>”</a:t>
                      </a:r>
                      <a:endParaRPr lang="pt-BR" sz="14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33111" marR="33111" marT="0" marB="0"/>
                </a:tc>
              </a:tr>
              <a:tr h="35462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 </a:t>
                      </a:r>
                      <a:endParaRPr lang="pt-BR" sz="14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33111" marR="3311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 </a:t>
                      </a:r>
                      <a:endParaRPr lang="pt-BR" sz="14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33111" marR="3311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3.1.2Pronunciation</a:t>
                      </a:r>
                      <a:endParaRPr lang="pt-BR" sz="14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33111" marR="3311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 </a:t>
                      </a:r>
                      <a:endParaRPr lang="pt-BR" sz="14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33111" marR="3311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 </a:t>
                      </a:r>
                      <a:endParaRPr lang="pt-BR" sz="14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33111" marR="33111" marT="0" marB="0"/>
                </a:tc>
              </a:tr>
              <a:tr h="73819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 </a:t>
                      </a:r>
                      <a:endParaRPr lang="pt-BR" sz="14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33111" marR="3311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 </a:t>
                      </a:r>
                      <a:endParaRPr lang="pt-BR" sz="14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33111" marR="3311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3.1.3Lexis</a:t>
                      </a:r>
                      <a:endParaRPr lang="pt-BR" sz="14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33111" marR="3311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Referência Indeterminada</a:t>
                      </a:r>
                      <a:endParaRPr lang="pt-BR" sz="14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33111" marR="3311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ATC: “Climb to five zero”</a:t>
                      </a:r>
                      <a:endParaRPr lang="pt-BR" sz="140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Pilot repeats and dials 25000</a:t>
                      </a:r>
                      <a:endParaRPr lang="pt-BR" sz="14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33111" marR="33111" marT="0" marB="0"/>
                </a:tc>
              </a:tr>
              <a:tr h="35462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 </a:t>
                      </a:r>
                      <a:endParaRPr lang="pt-BR" sz="14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33111" marR="3311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 </a:t>
                      </a:r>
                      <a:endParaRPr lang="pt-BR" sz="14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33111" marR="3311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3.1.4Numbers</a:t>
                      </a:r>
                      <a:endParaRPr lang="pt-BR" sz="14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33111" marR="3311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 </a:t>
                      </a:r>
                      <a:endParaRPr lang="pt-BR" sz="14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33111" marR="3311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 </a:t>
                      </a:r>
                      <a:endParaRPr lang="pt-BR" sz="14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33111" marR="33111" marT="0" marB="0"/>
                </a:tc>
              </a:tr>
              <a:tr h="102047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 </a:t>
                      </a:r>
                      <a:endParaRPr lang="pt-BR" sz="14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33111" marR="3311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 </a:t>
                      </a:r>
                      <a:endParaRPr lang="pt-BR" sz="14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33111" marR="3311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3.1.5Inadequate </a:t>
                      </a:r>
                      <a:r>
                        <a:rPr lang="pt-BR" sz="1400" dirty="0" err="1">
                          <a:effectLst/>
                        </a:rPr>
                        <a:t>plain</a:t>
                      </a:r>
                      <a:r>
                        <a:rPr lang="pt-BR" sz="1400" dirty="0">
                          <a:effectLst/>
                        </a:rPr>
                        <a:t> </a:t>
                      </a:r>
                      <a:r>
                        <a:rPr lang="pt-BR" sz="1400" dirty="0" err="1">
                          <a:effectLst/>
                        </a:rPr>
                        <a:t>language</a:t>
                      </a:r>
                      <a:r>
                        <a:rPr lang="pt-BR" sz="1400" dirty="0">
                          <a:effectLst/>
                        </a:rPr>
                        <a:t> </a:t>
                      </a:r>
                      <a:r>
                        <a:rPr lang="pt-BR" sz="1400" dirty="0" err="1">
                          <a:effectLst/>
                        </a:rPr>
                        <a:t>proficiency</a:t>
                      </a:r>
                      <a:endParaRPr lang="pt-BR" sz="14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33111" marR="3311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Everglades/ MIA/ 1972</a:t>
                      </a:r>
                      <a:endParaRPr lang="pt-BR" sz="14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33111" marR="3311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ATC “How are things coming along? ”</a:t>
                      </a:r>
                      <a:endParaRPr lang="pt-BR" sz="14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Pilot:”ok</a:t>
                      </a:r>
                      <a:r>
                        <a:rPr lang="en-US" sz="1400" dirty="0">
                          <a:effectLst/>
                        </a:rPr>
                        <a:t>”, meaning a problem already solved, unaware of the new problem. </a:t>
                      </a:r>
                      <a:endParaRPr lang="pt-BR" sz="14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33111" marR="33111" marT="0" marB="0"/>
                </a:tc>
              </a:tr>
              <a:tr h="66584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pt-BR" sz="14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33111" marR="3311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pt-BR" sz="14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33111" marR="3311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pt-BR" sz="14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33111" marR="3311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AA 965 Cali/ 1995</a:t>
                      </a:r>
                      <a:endParaRPr lang="pt-BR" sz="14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33111" marR="3311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 err="1" smtClean="0">
                          <a:effectLst/>
                        </a:rPr>
                        <a:t>Lack</a:t>
                      </a:r>
                      <a:r>
                        <a:rPr lang="pt-BR" sz="1400" dirty="0" smtClean="0">
                          <a:effectLst/>
                        </a:rPr>
                        <a:t> </a:t>
                      </a:r>
                      <a:r>
                        <a:rPr lang="pt-BR" sz="1400" dirty="0" err="1" smtClean="0">
                          <a:effectLst/>
                        </a:rPr>
                        <a:t>of</a:t>
                      </a:r>
                      <a:r>
                        <a:rPr lang="pt-BR" sz="1400" dirty="0" smtClean="0">
                          <a:effectLst/>
                        </a:rPr>
                        <a:t> </a:t>
                      </a:r>
                      <a:r>
                        <a:rPr lang="pt-BR" sz="1400" dirty="0" err="1" smtClean="0">
                          <a:effectLst/>
                        </a:rPr>
                        <a:t>language</a:t>
                      </a:r>
                      <a:r>
                        <a:rPr lang="pt-BR" sz="1400" baseline="0" dirty="0" smtClean="0">
                          <a:effectLst/>
                        </a:rPr>
                        <a:t> </a:t>
                      </a:r>
                      <a:r>
                        <a:rPr lang="pt-BR" sz="1400" baseline="0" dirty="0" err="1" smtClean="0">
                          <a:effectLst/>
                        </a:rPr>
                        <a:t>proficiency</a:t>
                      </a:r>
                      <a:r>
                        <a:rPr lang="pt-BR" sz="1400" baseline="0" dirty="0" smtClean="0">
                          <a:effectLst/>
                        </a:rPr>
                        <a:t> </a:t>
                      </a:r>
                      <a:r>
                        <a:rPr lang="pt-BR" sz="1400" baseline="0" dirty="0" err="1" smtClean="0">
                          <a:effectLst/>
                        </a:rPr>
                        <a:t>of</a:t>
                      </a:r>
                      <a:r>
                        <a:rPr lang="pt-BR" sz="1400" baseline="0" dirty="0" smtClean="0">
                          <a:effectLst/>
                        </a:rPr>
                        <a:t> </a:t>
                      </a:r>
                      <a:r>
                        <a:rPr lang="pt-BR" sz="1400" baseline="0" dirty="0" err="1" smtClean="0">
                          <a:effectLst/>
                        </a:rPr>
                        <a:t>the</a:t>
                      </a:r>
                      <a:r>
                        <a:rPr lang="pt-BR" sz="1400" baseline="0" dirty="0" smtClean="0">
                          <a:effectLst/>
                        </a:rPr>
                        <a:t> </a:t>
                      </a:r>
                      <a:r>
                        <a:rPr lang="pt-BR" sz="1400" baseline="0" dirty="0" err="1" smtClean="0">
                          <a:effectLst/>
                        </a:rPr>
                        <a:t>controller</a:t>
                      </a:r>
                      <a:r>
                        <a:rPr lang="pt-BR" sz="1400" baseline="0" dirty="0" smtClean="0">
                          <a:effectLst/>
                        </a:rPr>
                        <a:t> in </a:t>
                      </a:r>
                      <a:r>
                        <a:rPr lang="pt-BR" sz="1400" baseline="0" dirty="0" err="1" smtClean="0">
                          <a:effectLst/>
                        </a:rPr>
                        <a:t>clearly</a:t>
                      </a:r>
                      <a:r>
                        <a:rPr lang="pt-BR" sz="1400" baseline="0" dirty="0" smtClean="0">
                          <a:effectLst/>
                        </a:rPr>
                        <a:t> </a:t>
                      </a:r>
                      <a:r>
                        <a:rPr lang="pt-BR" sz="1400" baseline="0" dirty="0" err="1" smtClean="0">
                          <a:effectLst/>
                        </a:rPr>
                        <a:t>saying</a:t>
                      </a:r>
                      <a:r>
                        <a:rPr lang="pt-BR" sz="1400" baseline="0" dirty="0" smtClean="0">
                          <a:effectLst/>
                        </a:rPr>
                        <a:t> </a:t>
                      </a:r>
                      <a:r>
                        <a:rPr lang="pt-BR" sz="1400" baseline="0" dirty="0" err="1" smtClean="0">
                          <a:effectLst/>
                        </a:rPr>
                        <a:t>what</a:t>
                      </a:r>
                      <a:r>
                        <a:rPr lang="pt-BR" sz="1400" baseline="0" dirty="0" smtClean="0">
                          <a:effectLst/>
                        </a:rPr>
                        <a:t> </a:t>
                      </a:r>
                      <a:r>
                        <a:rPr lang="pt-BR" sz="1400" baseline="0" dirty="0" err="1" smtClean="0">
                          <a:effectLst/>
                        </a:rPr>
                        <a:t>was</a:t>
                      </a:r>
                      <a:r>
                        <a:rPr lang="pt-BR" sz="1400" baseline="0" dirty="0" smtClean="0">
                          <a:effectLst/>
                        </a:rPr>
                        <a:t> </a:t>
                      </a:r>
                      <a:r>
                        <a:rPr lang="pt-BR" sz="1400" baseline="0" dirty="0" err="1" smtClean="0">
                          <a:effectLst/>
                        </a:rPr>
                        <a:t>going</a:t>
                      </a:r>
                      <a:r>
                        <a:rPr lang="pt-BR" sz="1400" baseline="0" dirty="0" smtClean="0">
                          <a:effectLst/>
                        </a:rPr>
                        <a:t> </a:t>
                      </a:r>
                      <a:r>
                        <a:rPr lang="pt-BR" sz="1400" baseline="0" dirty="0" err="1" smtClean="0">
                          <a:effectLst/>
                        </a:rPr>
                        <a:t>on</a:t>
                      </a:r>
                      <a:endParaRPr lang="pt-BR" sz="14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33111" marR="33111" marT="0" marB="0"/>
                </a:tc>
              </a:tr>
              <a:tr h="66584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 </a:t>
                      </a:r>
                      <a:endParaRPr lang="pt-BR" sz="14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33111" marR="3311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 </a:t>
                      </a:r>
                      <a:endParaRPr lang="pt-BR" sz="14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33111" marR="3311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 </a:t>
                      </a:r>
                      <a:endParaRPr lang="pt-BR" sz="14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33111" marR="3311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GOL 1907/ Brazil/ 2006</a:t>
                      </a:r>
                      <a:endParaRPr lang="pt-BR" sz="14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33111" marR="3311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 err="1" smtClean="0">
                          <a:effectLst/>
                        </a:rPr>
                        <a:t>Lack</a:t>
                      </a:r>
                      <a:r>
                        <a:rPr lang="pt-BR" sz="1400" dirty="0" smtClean="0">
                          <a:effectLst/>
                        </a:rPr>
                        <a:t> </a:t>
                      </a:r>
                      <a:r>
                        <a:rPr lang="pt-BR" sz="1400" dirty="0" err="1" smtClean="0">
                          <a:effectLst/>
                        </a:rPr>
                        <a:t>of</a:t>
                      </a:r>
                      <a:r>
                        <a:rPr lang="pt-BR" sz="1400" dirty="0" smtClean="0">
                          <a:effectLst/>
                        </a:rPr>
                        <a:t> </a:t>
                      </a:r>
                      <a:r>
                        <a:rPr lang="pt-BR" sz="1400" dirty="0" err="1" smtClean="0">
                          <a:effectLst/>
                        </a:rPr>
                        <a:t>language</a:t>
                      </a:r>
                      <a:r>
                        <a:rPr lang="pt-BR" sz="1400" baseline="0" dirty="0" smtClean="0">
                          <a:effectLst/>
                        </a:rPr>
                        <a:t> </a:t>
                      </a:r>
                      <a:r>
                        <a:rPr lang="pt-BR" sz="1400" baseline="0" dirty="0" err="1" smtClean="0">
                          <a:effectLst/>
                        </a:rPr>
                        <a:t>proficiency</a:t>
                      </a:r>
                      <a:r>
                        <a:rPr lang="pt-BR" sz="1400" baseline="0" dirty="0" smtClean="0">
                          <a:effectLst/>
                        </a:rPr>
                        <a:t> </a:t>
                      </a:r>
                      <a:r>
                        <a:rPr lang="pt-BR" sz="1400" baseline="0" dirty="0" err="1" smtClean="0">
                          <a:effectLst/>
                        </a:rPr>
                        <a:t>of</a:t>
                      </a:r>
                      <a:r>
                        <a:rPr lang="pt-BR" sz="1400" baseline="0" dirty="0" smtClean="0">
                          <a:effectLst/>
                        </a:rPr>
                        <a:t> </a:t>
                      </a:r>
                      <a:r>
                        <a:rPr lang="pt-BR" sz="1400" baseline="0" dirty="0" err="1" smtClean="0">
                          <a:effectLst/>
                        </a:rPr>
                        <a:t>the</a:t>
                      </a:r>
                      <a:r>
                        <a:rPr lang="pt-BR" sz="1400" baseline="0" dirty="0" smtClean="0">
                          <a:effectLst/>
                        </a:rPr>
                        <a:t> </a:t>
                      </a:r>
                      <a:r>
                        <a:rPr lang="pt-BR" sz="1400" baseline="0" dirty="0" err="1" smtClean="0">
                          <a:effectLst/>
                        </a:rPr>
                        <a:t>controller</a:t>
                      </a:r>
                      <a:r>
                        <a:rPr lang="pt-BR" sz="1400" baseline="0" dirty="0" smtClean="0">
                          <a:effectLst/>
                        </a:rPr>
                        <a:t> </a:t>
                      </a:r>
                      <a:endParaRPr lang="pt-BR" sz="14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33111" marR="33111" marT="0" marB="0"/>
                </a:tc>
              </a:tr>
              <a:tr h="73819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 </a:t>
                      </a:r>
                      <a:endParaRPr lang="pt-BR" sz="14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33111" marR="3311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 </a:t>
                      </a:r>
                      <a:endParaRPr lang="pt-BR" sz="14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33111" marR="3311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 </a:t>
                      </a:r>
                      <a:endParaRPr lang="pt-BR" sz="14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33111" marR="3311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Charkhi Dadri/ 1996/ India</a:t>
                      </a:r>
                      <a:endParaRPr lang="pt-BR" sz="14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33111" marR="3311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 err="1" smtClean="0">
                          <a:effectLst/>
                        </a:rPr>
                        <a:t>Pilots</a:t>
                      </a:r>
                      <a:r>
                        <a:rPr lang="pt-BR" sz="1400" baseline="0" dirty="0" smtClean="0">
                          <a:effectLst/>
                        </a:rPr>
                        <a:t> </a:t>
                      </a:r>
                      <a:r>
                        <a:rPr lang="pt-BR" sz="1400" baseline="0" dirty="0" err="1" smtClean="0">
                          <a:effectLst/>
                        </a:rPr>
                        <a:t>did</a:t>
                      </a:r>
                      <a:r>
                        <a:rPr lang="pt-BR" sz="1400" baseline="0" dirty="0" smtClean="0">
                          <a:effectLst/>
                        </a:rPr>
                        <a:t> </a:t>
                      </a:r>
                      <a:r>
                        <a:rPr lang="pt-BR" sz="1400" baseline="0" dirty="0" err="1" smtClean="0">
                          <a:effectLst/>
                        </a:rPr>
                        <a:t>not</a:t>
                      </a:r>
                      <a:r>
                        <a:rPr lang="pt-BR" sz="1400" baseline="0" dirty="0" smtClean="0">
                          <a:effectLst/>
                        </a:rPr>
                        <a:t> </a:t>
                      </a:r>
                      <a:r>
                        <a:rPr lang="pt-BR" sz="1400" baseline="0" dirty="0" err="1" smtClean="0">
                          <a:effectLst/>
                        </a:rPr>
                        <a:t>manage</a:t>
                      </a:r>
                      <a:r>
                        <a:rPr lang="pt-BR" sz="1400" baseline="0" dirty="0" smtClean="0">
                          <a:effectLst/>
                        </a:rPr>
                        <a:t> </a:t>
                      </a:r>
                      <a:r>
                        <a:rPr lang="pt-BR" sz="1400" baseline="0" dirty="0" err="1" smtClean="0">
                          <a:effectLst/>
                        </a:rPr>
                        <a:t>to</a:t>
                      </a:r>
                      <a:r>
                        <a:rPr lang="pt-BR" sz="1400" baseline="0" dirty="0" smtClean="0">
                          <a:effectLst/>
                        </a:rPr>
                        <a:t> </a:t>
                      </a:r>
                      <a:r>
                        <a:rPr lang="pt-BR" sz="1400" baseline="0" dirty="0" err="1" smtClean="0">
                          <a:effectLst/>
                        </a:rPr>
                        <a:t>communicate</a:t>
                      </a:r>
                      <a:r>
                        <a:rPr lang="pt-BR" sz="1400" baseline="0" dirty="0" smtClean="0">
                          <a:effectLst/>
                        </a:rPr>
                        <a:t> in </a:t>
                      </a:r>
                      <a:r>
                        <a:rPr lang="pt-BR" sz="1400" baseline="0" dirty="0" err="1" smtClean="0">
                          <a:effectLst/>
                        </a:rPr>
                        <a:t>English</a:t>
                      </a:r>
                      <a:endParaRPr lang="pt-BR" sz="14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33111" marR="33111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32156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OUTLINE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r>
              <a:rPr lang="pt-BR" dirty="0" smtClean="0"/>
              <a:t>Overview</a:t>
            </a:r>
          </a:p>
          <a:p>
            <a:r>
              <a:rPr lang="pt-BR" dirty="0" err="1" smtClean="0"/>
              <a:t>Current</a:t>
            </a:r>
            <a:r>
              <a:rPr lang="pt-BR" dirty="0" smtClean="0"/>
              <a:t> Status</a:t>
            </a:r>
          </a:p>
          <a:p>
            <a:r>
              <a:rPr lang="pt-BR" dirty="0" err="1" smtClean="0"/>
              <a:t>Prospective</a:t>
            </a:r>
            <a:r>
              <a:rPr lang="pt-BR" dirty="0" smtClean="0"/>
              <a:t> </a:t>
            </a:r>
            <a:r>
              <a:rPr lang="pt-BR" dirty="0" err="1" smtClean="0"/>
              <a:t>projects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055113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02588" y="336429"/>
            <a:ext cx="9601200" cy="578832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2.2   Flight Safety Foundation Database/ Aviation Safety Network</a:t>
            </a:r>
          </a:p>
          <a:p>
            <a:pPr>
              <a:buNone/>
            </a:pPr>
            <a:endParaRPr lang="en-US" dirty="0" smtClean="0"/>
          </a:p>
          <a:p>
            <a:r>
              <a:rPr lang="en-US" u="sng" dirty="0" smtClean="0"/>
              <a:t>S4</a:t>
            </a:r>
            <a:r>
              <a:rPr lang="en-US" u="sng" dirty="0"/>
              <a:t> (in progress): </a:t>
            </a:r>
            <a:r>
              <a:rPr lang="en-US" u="sng" dirty="0" smtClean="0"/>
              <a:t>Analysis </a:t>
            </a:r>
            <a:r>
              <a:rPr lang="en-US" u="sng" dirty="0"/>
              <a:t>of miscommunication accidents </a:t>
            </a:r>
            <a:endParaRPr lang="en-US" u="sng" dirty="0" smtClean="0"/>
          </a:p>
          <a:p>
            <a:pPr>
              <a:buNone/>
            </a:pPr>
            <a:r>
              <a:rPr lang="en-US" dirty="0" smtClean="0"/>
              <a:t>-    Student pilot, undergraduate student of Aeronautical Science: Gustavo Del Rios de Souza</a:t>
            </a:r>
          </a:p>
          <a:p>
            <a:pPr>
              <a:buFontTx/>
              <a:buChar char="-"/>
            </a:pPr>
            <a:r>
              <a:rPr lang="pt-BR" dirty="0" err="1" smtClean="0"/>
              <a:t>Human</a:t>
            </a:r>
            <a:r>
              <a:rPr lang="pt-BR" dirty="0" smtClean="0"/>
              <a:t> </a:t>
            </a:r>
            <a:r>
              <a:rPr lang="pt-BR" dirty="0" err="1" smtClean="0"/>
              <a:t>factors</a:t>
            </a:r>
            <a:r>
              <a:rPr lang="pt-BR" dirty="0" smtClean="0"/>
              <a:t> </a:t>
            </a:r>
            <a:r>
              <a:rPr lang="pt-BR" dirty="0" err="1" smtClean="0"/>
              <a:t>studies</a:t>
            </a:r>
            <a:r>
              <a:rPr lang="pt-BR" dirty="0" smtClean="0"/>
              <a:t> – </a:t>
            </a:r>
            <a:r>
              <a:rPr lang="pt-BR" dirty="0" err="1"/>
              <a:t>L</a:t>
            </a:r>
            <a:r>
              <a:rPr lang="pt-BR" dirty="0" err="1" smtClean="0"/>
              <a:t>anguage</a:t>
            </a:r>
            <a:r>
              <a:rPr lang="pt-BR" dirty="0" smtClean="0"/>
              <a:t> as a </a:t>
            </a:r>
            <a:r>
              <a:rPr lang="pt-BR" dirty="0" err="1" smtClean="0"/>
              <a:t>Human</a:t>
            </a:r>
            <a:r>
              <a:rPr lang="pt-BR" dirty="0" smtClean="0"/>
              <a:t> </a:t>
            </a:r>
            <a:r>
              <a:rPr lang="pt-BR" dirty="0" err="1" smtClean="0"/>
              <a:t>Factor</a:t>
            </a:r>
            <a:r>
              <a:rPr lang="pt-BR" dirty="0" smtClean="0"/>
              <a:t>: overview</a:t>
            </a:r>
          </a:p>
          <a:p>
            <a:pPr>
              <a:buFontTx/>
              <a:buChar char="-"/>
            </a:pPr>
            <a:r>
              <a:rPr lang="pt-BR" dirty="0" smtClean="0"/>
              <a:t>FSFD: </a:t>
            </a:r>
            <a:r>
              <a:rPr lang="pt-BR" dirty="0" err="1" smtClean="0"/>
              <a:t>accidents</a:t>
            </a:r>
            <a:r>
              <a:rPr lang="pt-BR" dirty="0" smtClean="0"/>
              <a:t>/ </a:t>
            </a:r>
            <a:r>
              <a:rPr lang="pt-BR" dirty="0" err="1" smtClean="0"/>
              <a:t>incidents</a:t>
            </a:r>
            <a:r>
              <a:rPr lang="pt-BR" dirty="0" smtClean="0"/>
              <a:t> </a:t>
            </a:r>
            <a:r>
              <a:rPr lang="pt-BR" dirty="0" err="1" smtClean="0"/>
              <a:t>caused</a:t>
            </a:r>
            <a:r>
              <a:rPr lang="pt-BR" dirty="0" smtClean="0"/>
              <a:t> </a:t>
            </a:r>
            <a:r>
              <a:rPr lang="pt-BR" dirty="0" err="1" smtClean="0"/>
              <a:t>by</a:t>
            </a:r>
            <a:r>
              <a:rPr lang="pt-BR" dirty="0" smtClean="0"/>
              <a:t> </a:t>
            </a:r>
            <a:r>
              <a:rPr lang="pt-BR" dirty="0" err="1" smtClean="0"/>
              <a:t>miscommunication</a:t>
            </a:r>
            <a:r>
              <a:rPr lang="pt-BR" dirty="0" smtClean="0"/>
              <a:t> </a:t>
            </a:r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dirty="0"/>
              <a:t> </a:t>
            </a:r>
            <a:r>
              <a:rPr lang="pt-BR" i="1" dirty="0" smtClean="0"/>
              <a:t>→</a:t>
            </a:r>
            <a:r>
              <a:rPr lang="pt-BR" dirty="0" smtClean="0"/>
              <a:t>   </a:t>
            </a:r>
            <a:r>
              <a:rPr lang="pt-BR" dirty="0" err="1" smtClean="0"/>
              <a:t>accident</a:t>
            </a:r>
            <a:r>
              <a:rPr lang="pt-BR" dirty="0" smtClean="0"/>
              <a:t> </a:t>
            </a:r>
            <a:r>
              <a:rPr lang="pt-BR" dirty="0" err="1" smtClean="0"/>
              <a:t>description</a:t>
            </a:r>
            <a:r>
              <a:rPr lang="pt-BR" dirty="0" smtClean="0"/>
              <a:t>, </a:t>
            </a:r>
            <a:r>
              <a:rPr lang="pt-BR" dirty="0" err="1" smtClean="0"/>
              <a:t>probable</a:t>
            </a:r>
            <a:r>
              <a:rPr lang="pt-BR" dirty="0" smtClean="0"/>
              <a:t> cause, </a:t>
            </a:r>
            <a:r>
              <a:rPr lang="pt-BR" dirty="0" err="1" smtClean="0"/>
              <a:t>classification</a:t>
            </a:r>
            <a:r>
              <a:rPr lang="pt-BR" dirty="0" smtClean="0"/>
              <a:t> </a:t>
            </a:r>
          </a:p>
          <a:p>
            <a:pPr marL="0" indent="0">
              <a:buNone/>
            </a:pPr>
            <a:r>
              <a:rPr lang="pt-BR" dirty="0" smtClean="0"/>
              <a:t> </a:t>
            </a:r>
            <a:r>
              <a:rPr lang="pt-BR" i="1" dirty="0" smtClean="0"/>
              <a:t>→</a:t>
            </a:r>
            <a:r>
              <a:rPr lang="pt-BR" dirty="0" smtClean="0"/>
              <a:t>   no </a:t>
            </a:r>
            <a:r>
              <a:rPr lang="pt-BR" dirty="0" err="1" smtClean="0"/>
              <a:t>category</a:t>
            </a:r>
            <a:r>
              <a:rPr lang="pt-BR" dirty="0" smtClean="0"/>
              <a:t> for </a:t>
            </a:r>
            <a:r>
              <a:rPr lang="pt-BR" dirty="0" err="1" smtClean="0"/>
              <a:t>specific</a:t>
            </a:r>
            <a:r>
              <a:rPr lang="pt-BR" dirty="0" smtClean="0"/>
              <a:t> communication/ </a:t>
            </a:r>
            <a:r>
              <a:rPr lang="pt-BR" dirty="0" err="1" smtClean="0"/>
              <a:t>language</a:t>
            </a:r>
            <a:r>
              <a:rPr lang="pt-BR" dirty="0" smtClean="0"/>
              <a:t> </a:t>
            </a:r>
            <a:r>
              <a:rPr lang="pt-BR" dirty="0" err="1" smtClean="0"/>
              <a:t>issues</a:t>
            </a:r>
            <a:r>
              <a:rPr lang="pt-BR" dirty="0" smtClean="0"/>
              <a:t>           </a:t>
            </a:r>
          </a:p>
          <a:p>
            <a:pPr marL="0" indent="0">
              <a:buNone/>
            </a:pPr>
            <a:endParaRPr lang="pt-BR" dirty="0" smtClean="0"/>
          </a:p>
          <a:p>
            <a:pPr>
              <a:buFontTx/>
              <a:buChar char="-"/>
            </a:pPr>
            <a:r>
              <a:rPr lang="pt-BR" dirty="0" err="1" smtClean="0"/>
              <a:t>Table</a:t>
            </a:r>
            <a:r>
              <a:rPr lang="pt-BR" dirty="0" smtClean="0"/>
              <a:t> </a:t>
            </a:r>
            <a:r>
              <a:rPr lang="pt-BR" dirty="0" err="1"/>
              <a:t>with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following</a:t>
            </a:r>
            <a:r>
              <a:rPr lang="pt-BR" dirty="0"/>
              <a:t> </a:t>
            </a:r>
            <a:r>
              <a:rPr lang="pt-BR" dirty="0" err="1" smtClean="0"/>
              <a:t>criteria</a:t>
            </a:r>
            <a:r>
              <a:rPr lang="pt-BR" dirty="0" smtClean="0"/>
              <a:t> – </a:t>
            </a:r>
            <a:r>
              <a:rPr lang="pt-BR" dirty="0" err="1" smtClean="0"/>
              <a:t>originally</a:t>
            </a:r>
            <a:r>
              <a:rPr lang="pt-BR" dirty="0" smtClean="0"/>
              <a:t> </a:t>
            </a:r>
            <a:r>
              <a:rPr lang="pt-BR" dirty="0" err="1" smtClean="0"/>
              <a:t>designed</a:t>
            </a:r>
            <a:r>
              <a:rPr lang="pt-BR" dirty="0" smtClean="0"/>
              <a:t> </a:t>
            </a:r>
            <a:r>
              <a:rPr lang="pt-BR" dirty="0" err="1" smtClean="0"/>
              <a:t>by</a:t>
            </a:r>
            <a:r>
              <a:rPr lang="pt-BR" dirty="0" smtClean="0"/>
              <a:t> Elizabeth Mathews </a:t>
            </a:r>
            <a:endParaRPr lang="pt-BR" dirty="0"/>
          </a:p>
          <a:p>
            <a:pPr marL="0" indent="0">
              <a:buNone/>
            </a:pPr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46200" y="457200"/>
            <a:ext cx="9626600" cy="54102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endParaRPr lang="pt-BR" i="1" dirty="0" smtClean="0"/>
          </a:p>
          <a:p>
            <a:pPr marL="0" indent="0">
              <a:buNone/>
            </a:pPr>
            <a:endParaRPr lang="pt-BR" i="1" dirty="0"/>
          </a:p>
          <a:p>
            <a:pPr marL="0" indent="0">
              <a:buNone/>
            </a:pPr>
            <a:r>
              <a:rPr lang="pt-BR" i="1" dirty="0" smtClean="0"/>
              <a:t>→ </a:t>
            </a:r>
            <a:r>
              <a:rPr lang="pt-BR" i="1" dirty="0"/>
              <a:t>INFO </a:t>
            </a:r>
            <a:r>
              <a:rPr lang="pt-BR" i="1" dirty="0" err="1"/>
              <a:t>about</a:t>
            </a:r>
            <a:r>
              <a:rPr lang="pt-BR" i="1" dirty="0"/>
              <a:t> </a:t>
            </a:r>
            <a:r>
              <a:rPr lang="pt-BR" i="1" dirty="0" err="1"/>
              <a:t>the</a:t>
            </a:r>
            <a:r>
              <a:rPr lang="pt-BR" i="1" dirty="0"/>
              <a:t> </a:t>
            </a:r>
            <a:r>
              <a:rPr lang="pt-BR" i="1" dirty="0" err="1"/>
              <a:t>event</a:t>
            </a:r>
            <a:r>
              <a:rPr lang="pt-BR" i="1" dirty="0"/>
              <a:t>: date, </a:t>
            </a:r>
            <a:r>
              <a:rPr lang="pt-BR" i="1" dirty="0" err="1"/>
              <a:t>casualties</a:t>
            </a:r>
            <a:r>
              <a:rPr lang="pt-BR" i="1" dirty="0"/>
              <a:t>, </a:t>
            </a:r>
            <a:r>
              <a:rPr lang="pt-BR" i="1" dirty="0" err="1"/>
              <a:t>location</a:t>
            </a:r>
            <a:r>
              <a:rPr lang="pt-BR" i="1" dirty="0"/>
              <a:t>, </a:t>
            </a:r>
            <a:r>
              <a:rPr lang="pt-BR" i="1" dirty="0" err="1"/>
              <a:t>operator</a:t>
            </a:r>
            <a:r>
              <a:rPr lang="pt-BR" i="1" dirty="0"/>
              <a:t>, </a:t>
            </a:r>
            <a:r>
              <a:rPr lang="pt-BR" i="1" dirty="0" err="1"/>
              <a:t>type</a:t>
            </a:r>
            <a:r>
              <a:rPr lang="pt-BR" i="1" dirty="0"/>
              <a:t>, etc</a:t>
            </a:r>
            <a:r>
              <a:rPr lang="pt-BR" i="1" dirty="0" smtClean="0"/>
              <a:t>.</a:t>
            </a:r>
          </a:p>
          <a:p>
            <a:pPr marL="0" indent="0">
              <a:buNone/>
            </a:pPr>
            <a:endParaRPr lang="pt-BR" i="1" dirty="0"/>
          </a:p>
          <a:p>
            <a:pPr marL="0" indent="0">
              <a:buNone/>
            </a:pPr>
            <a:r>
              <a:rPr lang="pt-BR" i="1" dirty="0"/>
              <a:t>→ INFO </a:t>
            </a:r>
            <a:r>
              <a:rPr lang="pt-BR" i="1" dirty="0" err="1"/>
              <a:t>about</a:t>
            </a:r>
            <a:r>
              <a:rPr lang="pt-BR" i="1" dirty="0"/>
              <a:t> </a:t>
            </a:r>
            <a:r>
              <a:rPr lang="pt-BR" i="1" dirty="0" err="1"/>
              <a:t>the</a:t>
            </a:r>
            <a:r>
              <a:rPr lang="pt-BR" i="1" dirty="0"/>
              <a:t> ROLE </a:t>
            </a:r>
            <a:r>
              <a:rPr lang="pt-BR" i="1" dirty="0" err="1"/>
              <a:t>of</a:t>
            </a:r>
            <a:r>
              <a:rPr lang="pt-BR" i="1" dirty="0"/>
              <a:t> LANGUAGE</a:t>
            </a:r>
          </a:p>
          <a:p>
            <a:pPr marL="457200" indent="-457200">
              <a:buAutoNum type="arabicPeriod"/>
            </a:pPr>
            <a:r>
              <a:rPr lang="pt-BR" i="1" dirty="0" err="1"/>
              <a:t>Language</a:t>
            </a:r>
            <a:r>
              <a:rPr lang="pt-BR" i="1" dirty="0"/>
              <a:t> </a:t>
            </a:r>
            <a:r>
              <a:rPr lang="pt-BR" i="1" dirty="0" err="1"/>
              <a:t>probable</a:t>
            </a:r>
            <a:r>
              <a:rPr lang="pt-BR" i="1" dirty="0"/>
              <a:t> </a:t>
            </a:r>
            <a:r>
              <a:rPr lang="pt-BR" i="1" dirty="0" err="1"/>
              <a:t>contributing</a:t>
            </a:r>
            <a:r>
              <a:rPr lang="pt-BR" i="1" dirty="0"/>
              <a:t> fator</a:t>
            </a:r>
          </a:p>
          <a:p>
            <a:pPr marL="457200" indent="-457200">
              <a:buAutoNum type="arabicPeriod"/>
            </a:pPr>
            <a:r>
              <a:rPr lang="pt-BR" i="1" dirty="0" err="1"/>
              <a:t>Language</a:t>
            </a:r>
            <a:r>
              <a:rPr lang="pt-BR" i="1" dirty="0"/>
              <a:t> </a:t>
            </a:r>
            <a:r>
              <a:rPr lang="pt-BR" i="1" dirty="0" err="1"/>
              <a:t>latent</a:t>
            </a:r>
            <a:r>
              <a:rPr lang="pt-BR" i="1" dirty="0"/>
              <a:t> fator: degrade </a:t>
            </a:r>
            <a:r>
              <a:rPr lang="pt-BR" i="1" dirty="0" err="1"/>
              <a:t>safety</a:t>
            </a:r>
            <a:r>
              <a:rPr lang="pt-BR" i="1" dirty="0"/>
              <a:t> </a:t>
            </a:r>
            <a:r>
              <a:rPr lang="pt-BR" i="1" dirty="0" err="1"/>
              <a:t>situational</a:t>
            </a:r>
            <a:r>
              <a:rPr lang="pt-BR" i="1" dirty="0"/>
              <a:t> </a:t>
            </a:r>
            <a:r>
              <a:rPr lang="pt-BR" i="1" dirty="0" err="1"/>
              <a:t>awareness</a:t>
            </a:r>
            <a:endParaRPr lang="pt-BR" i="1" dirty="0"/>
          </a:p>
          <a:p>
            <a:pPr marL="457200" indent="-457200">
              <a:buAutoNum type="arabicPeriod"/>
            </a:pPr>
            <a:r>
              <a:rPr lang="pt-BR" i="1" dirty="0" err="1"/>
              <a:t>Language</a:t>
            </a:r>
            <a:r>
              <a:rPr lang="pt-BR" i="1" dirty="0"/>
              <a:t> </a:t>
            </a:r>
            <a:r>
              <a:rPr lang="pt-BR" i="1" dirty="0" err="1"/>
              <a:t>latent</a:t>
            </a:r>
            <a:r>
              <a:rPr lang="pt-BR" i="1" dirty="0"/>
              <a:t> fator: </a:t>
            </a:r>
            <a:r>
              <a:rPr lang="pt-BR" i="1" dirty="0" err="1"/>
              <a:t>absent</a:t>
            </a:r>
            <a:r>
              <a:rPr lang="pt-BR" i="1" dirty="0"/>
              <a:t> tool </a:t>
            </a:r>
            <a:r>
              <a:rPr lang="pt-BR" i="1" dirty="0" err="1"/>
              <a:t>from</a:t>
            </a:r>
            <a:r>
              <a:rPr lang="pt-BR" i="1" dirty="0"/>
              <a:t> p/c toolbox</a:t>
            </a:r>
          </a:p>
          <a:p>
            <a:pPr marL="0" indent="0">
              <a:buNone/>
            </a:pPr>
            <a:r>
              <a:rPr lang="pt-BR" i="1" dirty="0"/>
              <a:t> 4.  </a:t>
            </a:r>
            <a:r>
              <a:rPr lang="pt-BR" i="1" dirty="0" err="1"/>
              <a:t>Language</a:t>
            </a:r>
            <a:r>
              <a:rPr lang="pt-BR" i="1" dirty="0"/>
              <a:t> use </a:t>
            </a:r>
            <a:r>
              <a:rPr lang="pt-BR" i="1" dirty="0" err="1"/>
              <a:t>highlights</a:t>
            </a:r>
            <a:r>
              <a:rPr lang="pt-BR" i="1" dirty="0"/>
              <a:t> </a:t>
            </a:r>
            <a:r>
              <a:rPr lang="pt-BR" i="1" dirty="0" err="1"/>
              <a:t>safety</a:t>
            </a:r>
            <a:r>
              <a:rPr lang="pt-BR" i="1" dirty="0"/>
              <a:t> </a:t>
            </a:r>
            <a:r>
              <a:rPr lang="pt-BR" i="1" dirty="0" err="1"/>
              <a:t>deficiency</a:t>
            </a:r>
            <a:r>
              <a:rPr lang="pt-BR" i="1" dirty="0"/>
              <a:t> 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67239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71600" y="414068"/>
            <a:ext cx="9601200" cy="5453332"/>
          </a:xfrm>
        </p:spPr>
        <p:txBody>
          <a:bodyPr>
            <a:normAutofit/>
          </a:bodyPr>
          <a:lstStyle/>
          <a:p>
            <a:r>
              <a:rPr lang="en-US" dirty="0" smtClean="0"/>
              <a:t>2.3 Interviews </a:t>
            </a:r>
          </a:p>
          <a:p>
            <a:endParaRPr lang="en-US" dirty="0" smtClean="0"/>
          </a:p>
          <a:p>
            <a:r>
              <a:rPr lang="en-US" dirty="0" smtClean="0"/>
              <a:t>-with pilots and ATCOs</a:t>
            </a:r>
          </a:p>
          <a:p>
            <a:r>
              <a:rPr lang="en-US" u="sng" dirty="0" smtClean="0"/>
              <a:t>S5</a:t>
            </a:r>
            <a:r>
              <a:rPr lang="en-US" u="sng" dirty="0"/>
              <a:t> (in progress</a:t>
            </a:r>
            <a:r>
              <a:rPr lang="en-US" u="sng" dirty="0" smtClean="0"/>
              <a:t>): Aviation </a:t>
            </a:r>
            <a:r>
              <a:rPr lang="en-US" u="sng" dirty="0"/>
              <a:t>Radiotelephony: Miscommunication in an environment with a multilingual </a:t>
            </a:r>
            <a:r>
              <a:rPr lang="en-US" u="sng" dirty="0" smtClean="0"/>
              <a:t>background</a:t>
            </a:r>
          </a:p>
          <a:p>
            <a:pPr marL="0" indent="0">
              <a:buFontTx/>
              <a:buChar char="-"/>
            </a:pPr>
            <a:r>
              <a:rPr lang="en-US" dirty="0" smtClean="0"/>
              <a:t>Student pilot, undergraduate student of Aeronautical Science (PUCRS):Lucas </a:t>
            </a:r>
            <a:r>
              <a:rPr lang="en-US" dirty="0" err="1" smtClean="0"/>
              <a:t>Schoeller</a:t>
            </a:r>
            <a:endParaRPr lang="en-US" dirty="0" smtClean="0"/>
          </a:p>
          <a:p>
            <a:pPr marL="0" indent="0">
              <a:buFontTx/>
              <a:buChar char="-"/>
            </a:pPr>
            <a:r>
              <a:rPr lang="en-US" dirty="0" smtClean="0"/>
              <a:t> Questionnaires to airline pilots and ATCOs based on Clark (2017) and </a:t>
            </a:r>
            <a:r>
              <a:rPr lang="pt-BR" dirty="0" err="1" smtClean="0"/>
              <a:t>Prinzo</a:t>
            </a:r>
            <a:r>
              <a:rPr lang="pt-BR" dirty="0" smtClean="0"/>
              <a:t>; Campbell; Hendrix </a:t>
            </a:r>
            <a:r>
              <a:rPr lang="pt-BR" dirty="0"/>
              <a:t>(</a:t>
            </a:r>
            <a:r>
              <a:rPr lang="pt-BR" dirty="0" smtClean="0"/>
              <a:t>2010), </a:t>
            </a:r>
            <a:r>
              <a:rPr lang="pt-BR" dirty="0" err="1" smtClean="0"/>
              <a:t>considering</a:t>
            </a:r>
            <a:r>
              <a:rPr lang="pt-BR" dirty="0" smtClean="0"/>
              <a:t> </a:t>
            </a:r>
            <a:r>
              <a:rPr lang="pt-BR" dirty="0" err="1" smtClean="0"/>
              <a:t>factors</a:t>
            </a:r>
            <a:r>
              <a:rPr lang="pt-BR" dirty="0" smtClean="0"/>
              <a:t> </a:t>
            </a:r>
            <a:r>
              <a:rPr lang="pt-BR" dirty="0" err="1" smtClean="0"/>
              <a:t>such</a:t>
            </a:r>
            <a:r>
              <a:rPr lang="pt-BR" dirty="0" smtClean="0"/>
              <a:t> as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*</a:t>
            </a:r>
            <a:r>
              <a:rPr lang="pt-BR" dirty="0" err="1" smtClean="0"/>
              <a:t>Hearer</a:t>
            </a:r>
            <a:r>
              <a:rPr lang="pt-BR" dirty="0" smtClean="0"/>
              <a:t> </a:t>
            </a:r>
            <a:r>
              <a:rPr lang="pt-BR" dirty="0" err="1"/>
              <a:t>expectation</a:t>
            </a:r>
            <a:r>
              <a:rPr lang="pt-BR" dirty="0"/>
              <a:t>; </a:t>
            </a:r>
            <a:r>
              <a:rPr lang="pt-BR" dirty="0" err="1"/>
              <a:t>sound</a:t>
            </a:r>
            <a:r>
              <a:rPr lang="pt-BR" dirty="0"/>
              <a:t> </a:t>
            </a:r>
            <a:r>
              <a:rPr lang="pt-BR" dirty="0" err="1"/>
              <a:t>quality</a:t>
            </a:r>
            <a:r>
              <a:rPr lang="pt-BR" dirty="0"/>
              <a:t>; </a:t>
            </a:r>
            <a:r>
              <a:rPr lang="pt-BR" dirty="0" err="1"/>
              <a:t>readback</a:t>
            </a:r>
            <a:r>
              <a:rPr lang="pt-BR" dirty="0"/>
              <a:t>/</a:t>
            </a:r>
            <a:r>
              <a:rPr lang="pt-BR" dirty="0" err="1"/>
              <a:t>hearback</a:t>
            </a:r>
            <a:r>
              <a:rPr lang="pt-BR" dirty="0"/>
              <a:t> </a:t>
            </a:r>
            <a:r>
              <a:rPr lang="pt-BR" dirty="0" err="1"/>
              <a:t>errors</a:t>
            </a:r>
            <a:r>
              <a:rPr lang="pt-BR" dirty="0"/>
              <a:t>.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*</a:t>
            </a:r>
            <a:r>
              <a:rPr lang="pt-BR" dirty="0" err="1" smtClean="0"/>
              <a:t>Linguistic</a:t>
            </a:r>
            <a:r>
              <a:rPr lang="pt-BR" dirty="0" smtClean="0"/>
              <a:t> </a:t>
            </a:r>
            <a:r>
              <a:rPr lang="pt-BR" dirty="0" err="1"/>
              <a:t>issues</a:t>
            </a:r>
            <a:r>
              <a:rPr lang="pt-BR" dirty="0"/>
              <a:t>: </a:t>
            </a:r>
            <a:r>
              <a:rPr lang="pt-BR" dirty="0" err="1" smtClean="0"/>
              <a:t>Ambiguity</a:t>
            </a:r>
            <a:r>
              <a:rPr lang="pt-BR" dirty="0"/>
              <a:t>; </a:t>
            </a:r>
            <a:r>
              <a:rPr lang="pt-BR" dirty="0" err="1"/>
              <a:t>homophony</a:t>
            </a:r>
            <a:r>
              <a:rPr lang="pt-BR" dirty="0"/>
              <a:t>; </a:t>
            </a:r>
            <a:r>
              <a:rPr lang="pt-BR" dirty="0" err="1"/>
              <a:t>modals</a:t>
            </a:r>
            <a:r>
              <a:rPr lang="pt-BR" dirty="0"/>
              <a:t>; </a:t>
            </a:r>
            <a:r>
              <a:rPr lang="pt-BR" dirty="0" err="1"/>
              <a:t>prosody</a:t>
            </a:r>
            <a:r>
              <a:rPr lang="pt-BR" dirty="0"/>
              <a:t>.</a:t>
            </a:r>
          </a:p>
          <a:p>
            <a:pPr marL="0" indent="0">
              <a:buNone/>
            </a:pPr>
            <a:r>
              <a:rPr lang="pt-BR" dirty="0" smtClean="0"/>
              <a:t>*</a:t>
            </a:r>
            <a:r>
              <a:rPr lang="pt-BR" dirty="0" err="1" smtClean="0"/>
              <a:t>Socio-cultural</a:t>
            </a:r>
            <a:r>
              <a:rPr lang="pt-BR" dirty="0" smtClean="0"/>
              <a:t> </a:t>
            </a:r>
            <a:r>
              <a:rPr lang="pt-BR" dirty="0" err="1"/>
              <a:t>issues</a:t>
            </a:r>
            <a:r>
              <a:rPr lang="pt-BR" dirty="0"/>
              <a:t>: </a:t>
            </a:r>
            <a:r>
              <a:rPr lang="pt-BR" dirty="0" smtClean="0"/>
              <a:t> </a:t>
            </a:r>
            <a:r>
              <a:rPr lang="pt-BR" dirty="0" err="1"/>
              <a:t>Language</a:t>
            </a:r>
            <a:r>
              <a:rPr lang="pt-BR" dirty="0"/>
              <a:t> </a:t>
            </a:r>
            <a:r>
              <a:rPr lang="pt-BR" dirty="0" err="1"/>
              <a:t>and</a:t>
            </a:r>
            <a:r>
              <a:rPr lang="pt-BR" dirty="0"/>
              <a:t> cultural </a:t>
            </a:r>
            <a:r>
              <a:rPr lang="pt-BR" dirty="0" err="1"/>
              <a:t>awareness</a:t>
            </a:r>
            <a:r>
              <a:rPr lang="pt-BR" dirty="0"/>
              <a:t>; </a:t>
            </a:r>
            <a:r>
              <a:rPr lang="pt-BR" dirty="0" err="1"/>
              <a:t>politeness</a:t>
            </a:r>
            <a:r>
              <a:rPr lang="pt-BR" dirty="0"/>
              <a:t>. </a:t>
            </a:r>
          </a:p>
          <a:p>
            <a:pPr marL="0" indent="0">
              <a:buNone/>
            </a:pPr>
            <a:r>
              <a:rPr lang="pt-BR" dirty="0" smtClean="0"/>
              <a:t>* The </a:t>
            </a:r>
            <a:r>
              <a:rPr lang="pt-BR" dirty="0" err="1" smtClean="0"/>
              <a:t>effects</a:t>
            </a:r>
            <a:r>
              <a:rPr lang="pt-BR" dirty="0" smtClean="0"/>
              <a:t> </a:t>
            </a:r>
            <a:r>
              <a:rPr lang="pt-BR" dirty="0" err="1" smtClean="0"/>
              <a:t>of</a:t>
            </a:r>
            <a:r>
              <a:rPr lang="pt-BR" dirty="0" smtClean="0"/>
              <a:t> high </a:t>
            </a:r>
            <a:r>
              <a:rPr lang="pt-BR" dirty="0" err="1" smtClean="0"/>
              <a:t>workload</a:t>
            </a:r>
            <a:r>
              <a:rPr lang="pt-BR" dirty="0" smtClean="0"/>
              <a:t> 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71600" y="342900"/>
            <a:ext cx="9601200" cy="5524500"/>
          </a:xfrm>
        </p:spPr>
        <p:txBody>
          <a:bodyPr/>
          <a:lstStyle/>
          <a:p>
            <a:r>
              <a:rPr lang="pt-BR" dirty="0" err="1" smtClean="0"/>
              <a:t>Questionnaire</a:t>
            </a:r>
            <a:r>
              <a:rPr lang="pt-BR" dirty="0" smtClean="0"/>
              <a:t> for </a:t>
            </a:r>
            <a:r>
              <a:rPr lang="pt-BR" dirty="0" err="1" smtClean="0"/>
              <a:t>pilots</a:t>
            </a:r>
            <a:endParaRPr lang="pt-BR" dirty="0" smtClean="0"/>
          </a:p>
          <a:p>
            <a:pPr marL="0" indent="0">
              <a:buNone/>
            </a:pPr>
            <a:r>
              <a:rPr lang="pt-BR" dirty="0">
                <a:hlinkClick r:id="rId2"/>
              </a:rPr>
              <a:t>https://docs.google.com/forms/d/e/1FAIpQLSf5uK2kH_AOpizAPlWRQTsE5raTEhUa_96zolOd1pRhK8RA9g/viewform?usp=send_form</a:t>
            </a:r>
            <a:r>
              <a:rPr lang="pt-BR" dirty="0"/>
              <a:t/>
            </a:r>
            <a:br>
              <a:rPr lang="pt-BR" dirty="0"/>
            </a:br>
            <a:endParaRPr lang="pt-BR" dirty="0" smtClean="0"/>
          </a:p>
          <a:p>
            <a:r>
              <a:rPr lang="pt-BR" dirty="0" err="1" smtClean="0"/>
              <a:t>Questionnaire</a:t>
            </a:r>
            <a:r>
              <a:rPr lang="pt-BR" dirty="0" smtClean="0"/>
              <a:t> for </a:t>
            </a:r>
            <a:r>
              <a:rPr lang="pt-BR" dirty="0" err="1" smtClean="0"/>
              <a:t>ATCOs</a:t>
            </a:r>
            <a:endParaRPr lang="pt-BR" dirty="0" smtClean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421984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71600" y="431321"/>
            <a:ext cx="9601200" cy="5867879"/>
          </a:xfrm>
        </p:spPr>
        <p:txBody>
          <a:bodyPr>
            <a:normAutofit lnSpcReduction="10000"/>
          </a:bodyPr>
          <a:lstStyle/>
          <a:p>
            <a:pPr marL="0" lvl="0" indent="0" algn="ctr">
              <a:buNone/>
            </a:pPr>
            <a:r>
              <a:rPr lang="en-US" b="1" dirty="0" smtClean="0"/>
              <a:t>3. Corpus Analysis</a:t>
            </a:r>
          </a:p>
          <a:p>
            <a:pPr marL="0" lvl="0" indent="0" algn="ctr">
              <a:buNone/>
            </a:pPr>
            <a:endParaRPr lang="pt-BR" dirty="0" smtClean="0"/>
          </a:p>
          <a:p>
            <a:r>
              <a:rPr lang="en-US" dirty="0" smtClean="0"/>
              <a:t> GOAL: to have a better picture of what language is actually used in aeronautical communications in order to have more tools to design appropriate curriculum and materials</a:t>
            </a:r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en-US" b="1" dirty="0" smtClean="0"/>
              <a:t>3.1 CORPAC </a:t>
            </a:r>
            <a:r>
              <a:rPr lang="en-US" dirty="0" smtClean="0"/>
              <a:t>(Corpus of Pilot and ATC Conversation)</a:t>
            </a:r>
            <a:endParaRPr lang="pt-BR" dirty="0" smtClean="0"/>
          </a:p>
          <a:p>
            <a:pPr marL="0" indent="0">
              <a:buNone/>
            </a:pPr>
            <a:r>
              <a:rPr lang="en-US" dirty="0" smtClean="0"/>
              <a:t>3.1.1 Real Emergency Sit (</a:t>
            </a:r>
            <a:r>
              <a:rPr lang="en-US" dirty="0" err="1" smtClean="0"/>
              <a:t>subcorpus</a:t>
            </a:r>
            <a:r>
              <a:rPr lang="en-US" dirty="0" smtClean="0"/>
              <a:t>) </a:t>
            </a:r>
          </a:p>
          <a:p>
            <a:r>
              <a:rPr lang="en-US" u="sng" dirty="0" smtClean="0"/>
              <a:t>S6 (in progress): </a:t>
            </a:r>
            <a:r>
              <a:rPr lang="en-US" u="sng" dirty="0"/>
              <a:t>An Analysis of the most used Lexical Terms in Corpus-Based Emergency Situations</a:t>
            </a:r>
            <a:endParaRPr lang="en-US" u="sng" dirty="0" smtClean="0"/>
          </a:p>
          <a:p>
            <a:pPr marL="0" indent="0">
              <a:buFontTx/>
              <a:buChar char="-"/>
            </a:pPr>
            <a:r>
              <a:rPr lang="en-US" dirty="0" smtClean="0"/>
              <a:t>Student pilot, undergraduate student of Aeronautical Science: </a:t>
            </a:r>
            <a:r>
              <a:rPr lang="en-US" dirty="0" err="1" smtClean="0"/>
              <a:t>Andressa</a:t>
            </a:r>
            <a:r>
              <a:rPr lang="en-US" dirty="0" smtClean="0"/>
              <a:t> P. dos Santos </a:t>
            </a:r>
          </a:p>
          <a:p>
            <a:pPr marL="0" indent="0">
              <a:buFontTx/>
              <a:buChar char="-"/>
            </a:pPr>
            <a:r>
              <a:rPr lang="en-US" dirty="0" smtClean="0"/>
              <a:t>Prado (2010) </a:t>
            </a:r>
            <a:r>
              <a:rPr lang="en-US" dirty="0"/>
              <a:t>Aviation oral English corpus in abnormal </a:t>
            </a:r>
            <a:r>
              <a:rPr lang="en-US" dirty="0" smtClean="0"/>
              <a:t>situations: list of 10 most frequent words </a:t>
            </a:r>
          </a:p>
          <a:p>
            <a:pPr marL="0" indent="0">
              <a:buFontTx/>
              <a:buChar char="-"/>
            </a:pPr>
            <a:r>
              <a:rPr lang="en-US" dirty="0" smtClean="0"/>
              <a:t>- Selection of 20 transcripts of CVR and FDR from </a:t>
            </a:r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https://</a:t>
            </a:r>
            <a:r>
              <a:rPr lang="en-US" dirty="0">
                <a:hlinkClick r:id="rId2"/>
              </a:rPr>
              <a:t>aviation-safety.net/investigation/cvr/transcripts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- Database – corpus – </a:t>
            </a:r>
            <a:r>
              <a:rPr lang="en-US" dirty="0" err="1" smtClean="0"/>
              <a:t>WordSmith</a:t>
            </a:r>
            <a:r>
              <a:rPr lang="en-US" dirty="0" smtClean="0"/>
              <a:t> Tools – Frequency list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740974606"/>
              </p:ext>
            </p:extLst>
          </p:nvPr>
        </p:nvGraphicFramePr>
        <p:xfrm>
          <a:off x="2870200" y="838200"/>
          <a:ext cx="5664199" cy="50800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47357"/>
                <a:gridCol w="1648734"/>
                <a:gridCol w="947357"/>
                <a:gridCol w="2120751"/>
              </a:tblGrid>
              <a:tr h="493178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Prado (2010)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Santos (2017)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169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N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Word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N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Word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</a:tr>
              <a:tr h="4169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1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You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1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The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169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2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The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2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Can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169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3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To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3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err="1">
                          <a:effectLst/>
                        </a:rPr>
                        <a:t>Two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169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4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I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4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To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169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5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And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5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One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169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6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We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6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Zero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169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7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A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7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You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169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8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On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8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We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169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9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It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9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And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169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10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err="1">
                          <a:effectLst/>
                        </a:rPr>
                        <a:t>that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10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err="1">
                          <a:effectLst/>
                        </a:rPr>
                        <a:t>five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12506806" y="146115"/>
            <a:ext cx="3191097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sz="1200"/>
          </a:p>
        </p:txBody>
      </p:sp>
    </p:spTree>
    <p:extLst>
      <p:ext uri="{BB962C8B-B14F-4D97-AF65-F5344CB8AC3E}">
        <p14:creationId xmlns:p14="http://schemas.microsoft.com/office/powerpoint/2010/main" xmlns="" val="398914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71600" y="673100"/>
            <a:ext cx="9601200" cy="5194300"/>
          </a:xfrm>
        </p:spPr>
        <p:txBody>
          <a:bodyPr/>
          <a:lstStyle/>
          <a:p>
            <a:r>
              <a:rPr lang="pt-BR" dirty="0" smtClean="0"/>
              <a:t>Project (2018)</a:t>
            </a:r>
          </a:p>
          <a:p>
            <a:pPr marL="0" indent="0">
              <a:buNone/>
            </a:pPr>
            <a:r>
              <a:rPr lang="pt-BR" dirty="0" smtClean="0"/>
              <a:t>→ </a:t>
            </a:r>
            <a:r>
              <a:rPr lang="pt-BR" dirty="0" err="1" smtClean="0"/>
              <a:t>Expand</a:t>
            </a:r>
            <a:r>
              <a:rPr lang="pt-BR" dirty="0" smtClean="0"/>
              <a:t> </a:t>
            </a:r>
            <a:r>
              <a:rPr lang="pt-BR" dirty="0" err="1" smtClean="0"/>
              <a:t>this</a:t>
            </a:r>
            <a:r>
              <a:rPr lang="pt-BR" dirty="0" smtClean="0"/>
              <a:t> subcorpus</a:t>
            </a:r>
          </a:p>
          <a:p>
            <a:pPr marL="0" indent="0">
              <a:buNone/>
            </a:pPr>
            <a:r>
              <a:rPr lang="pt-BR" dirty="0" smtClean="0"/>
              <a:t>→ </a:t>
            </a:r>
            <a:r>
              <a:rPr lang="pt-BR" dirty="0" err="1" smtClean="0"/>
              <a:t>Analyse</a:t>
            </a:r>
            <a:r>
              <a:rPr lang="pt-BR" dirty="0" smtClean="0"/>
              <a:t> </a:t>
            </a:r>
            <a:r>
              <a:rPr lang="pt-BR" dirty="0" err="1" smtClean="0"/>
              <a:t>specific</a:t>
            </a:r>
            <a:r>
              <a:rPr lang="pt-BR" dirty="0" smtClean="0"/>
              <a:t> </a:t>
            </a:r>
            <a:r>
              <a:rPr lang="pt-BR" dirty="0" err="1" smtClean="0"/>
              <a:t>vocabulary</a:t>
            </a:r>
            <a:r>
              <a:rPr lang="pt-BR" dirty="0" smtClean="0"/>
              <a:t> </a:t>
            </a:r>
            <a:r>
              <a:rPr lang="pt-BR" dirty="0" err="1" smtClean="0"/>
              <a:t>items</a:t>
            </a:r>
            <a:r>
              <a:rPr lang="pt-BR" dirty="0" smtClean="0"/>
              <a:t> (e.g. </a:t>
            </a:r>
            <a:r>
              <a:rPr lang="pt-BR" dirty="0" err="1" smtClean="0"/>
              <a:t>the</a:t>
            </a:r>
            <a:r>
              <a:rPr lang="pt-BR" dirty="0" smtClean="0"/>
              <a:t> use </a:t>
            </a:r>
            <a:r>
              <a:rPr lang="pt-BR" dirty="0" err="1" smtClean="0"/>
              <a:t>of</a:t>
            </a:r>
            <a:r>
              <a:rPr lang="pt-BR" dirty="0" smtClean="0"/>
              <a:t> </a:t>
            </a:r>
            <a:r>
              <a:rPr lang="pt-BR" dirty="0" err="1" smtClean="0"/>
              <a:t>modals</a:t>
            </a:r>
            <a:r>
              <a:rPr lang="pt-BR" dirty="0" smtClean="0"/>
              <a:t>, </a:t>
            </a:r>
            <a:r>
              <a:rPr lang="pt-BR" dirty="0" err="1" smtClean="0"/>
              <a:t>most</a:t>
            </a:r>
            <a:r>
              <a:rPr lang="pt-BR" dirty="0" smtClean="0"/>
              <a:t> </a:t>
            </a:r>
            <a:r>
              <a:rPr lang="pt-BR" dirty="0" err="1" smtClean="0"/>
              <a:t>used</a:t>
            </a:r>
            <a:r>
              <a:rPr lang="pt-BR" dirty="0" smtClean="0"/>
              <a:t> </a:t>
            </a:r>
            <a:r>
              <a:rPr lang="pt-BR" dirty="0" err="1" smtClean="0"/>
              <a:t>content</a:t>
            </a:r>
            <a:r>
              <a:rPr lang="pt-BR" dirty="0" smtClean="0"/>
              <a:t> </a:t>
            </a:r>
            <a:r>
              <a:rPr lang="pt-BR" dirty="0" err="1" smtClean="0"/>
              <a:t>words</a:t>
            </a:r>
            <a:r>
              <a:rPr lang="pt-BR" dirty="0"/>
              <a:t> </a:t>
            </a:r>
            <a:r>
              <a:rPr lang="pt-BR" dirty="0" smtClean="0"/>
              <a:t>X </a:t>
            </a:r>
            <a:r>
              <a:rPr lang="pt-BR" dirty="0" err="1" smtClean="0"/>
              <a:t>function</a:t>
            </a:r>
            <a:r>
              <a:rPr lang="pt-BR" dirty="0" smtClean="0"/>
              <a:t> </a:t>
            </a:r>
            <a:r>
              <a:rPr lang="pt-BR" dirty="0" err="1" smtClean="0"/>
              <a:t>words</a:t>
            </a:r>
            <a:r>
              <a:rPr lang="pt-BR" dirty="0" smtClean="0"/>
              <a:t>, etc.) </a:t>
            </a:r>
          </a:p>
          <a:p>
            <a:pPr marL="0" indent="0">
              <a:buNone/>
            </a:pPr>
            <a:r>
              <a:rPr lang="pt-BR" dirty="0" smtClean="0"/>
              <a:t>→</a:t>
            </a:r>
            <a:r>
              <a:rPr lang="pt-BR" dirty="0" err="1" smtClean="0"/>
              <a:t>Analyse</a:t>
            </a:r>
            <a:r>
              <a:rPr lang="pt-BR" dirty="0" smtClean="0"/>
              <a:t> </a:t>
            </a:r>
            <a:r>
              <a:rPr lang="pt-BR" dirty="0" err="1" smtClean="0"/>
              <a:t>specific</a:t>
            </a:r>
            <a:r>
              <a:rPr lang="pt-BR" dirty="0" smtClean="0"/>
              <a:t> </a:t>
            </a:r>
            <a:r>
              <a:rPr lang="pt-BR" dirty="0" err="1" smtClean="0"/>
              <a:t>features</a:t>
            </a:r>
            <a:r>
              <a:rPr lang="pt-BR" dirty="0"/>
              <a:t> </a:t>
            </a:r>
            <a:r>
              <a:rPr lang="pt-BR" dirty="0" smtClean="0"/>
              <a:t>(e.g. </a:t>
            </a:r>
            <a:r>
              <a:rPr lang="pt-BR" dirty="0" err="1" smtClean="0"/>
              <a:t>Verb</a:t>
            </a:r>
            <a:r>
              <a:rPr lang="pt-BR" dirty="0" smtClean="0"/>
              <a:t> tenses, </a:t>
            </a:r>
            <a:r>
              <a:rPr lang="pt-BR" dirty="0" err="1" smtClean="0"/>
              <a:t>language</a:t>
            </a:r>
            <a:r>
              <a:rPr lang="pt-BR" dirty="0" smtClean="0"/>
              <a:t> </a:t>
            </a:r>
            <a:r>
              <a:rPr lang="pt-BR" dirty="0" err="1" smtClean="0"/>
              <a:t>simplification</a:t>
            </a:r>
            <a:r>
              <a:rPr lang="pt-BR" dirty="0" smtClean="0"/>
              <a:t>, </a:t>
            </a:r>
            <a:r>
              <a:rPr lang="pt-BR" dirty="0" err="1" smtClean="0"/>
              <a:t>etc</a:t>
            </a:r>
            <a:r>
              <a:rPr lang="pt-BR" dirty="0" smtClean="0"/>
              <a:t>)</a:t>
            </a:r>
            <a:endParaRPr lang="pt-BR" dirty="0"/>
          </a:p>
          <a:p>
            <a:pPr marL="0" indent="0">
              <a:buNone/>
            </a:pPr>
            <a:r>
              <a:rPr lang="pt-BR" dirty="0" smtClean="0"/>
              <a:t>→ </a:t>
            </a:r>
            <a:r>
              <a:rPr lang="en-US" dirty="0" smtClean="0"/>
              <a:t>videos </a:t>
            </a:r>
            <a:r>
              <a:rPr lang="en-US" dirty="0"/>
              <a:t>from </a:t>
            </a:r>
            <a:r>
              <a:rPr lang="en-US" dirty="0" err="1"/>
              <a:t>VASAviation</a:t>
            </a:r>
            <a:r>
              <a:rPr lang="en-US" dirty="0"/>
              <a:t> that feature real emergency </a:t>
            </a:r>
            <a:r>
              <a:rPr lang="en-US" dirty="0" smtClean="0"/>
              <a:t>situations for another </a:t>
            </a:r>
            <a:r>
              <a:rPr lang="en-US" dirty="0" err="1" smtClean="0"/>
              <a:t>subcorpus</a:t>
            </a:r>
            <a:r>
              <a:rPr lang="en-US" dirty="0"/>
              <a:t> </a:t>
            </a:r>
            <a:r>
              <a:rPr lang="en-US" dirty="0" smtClean="0"/>
              <a:t> </a:t>
            </a:r>
            <a:endParaRPr lang="en-US" dirty="0"/>
          </a:p>
          <a:p>
            <a:pPr marL="0" indent="0">
              <a:buNone/>
            </a:pPr>
            <a:r>
              <a:rPr lang="pt-BR" dirty="0" smtClean="0"/>
              <a:t>2.3 </a:t>
            </a:r>
            <a:r>
              <a:rPr lang="pt-BR" dirty="0" err="1" smtClean="0"/>
              <a:t>Learner</a:t>
            </a:r>
            <a:r>
              <a:rPr lang="pt-BR" dirty="0" smtClean="0"/>
              <a:t> Corpus</a:t>
            </a:r>
          </a:p>
          <a:p>
            <a:pPr>
              <a:buFontTx/>
              <a:buChar char="-"/>
            </a:pPr>
            <a:r>
              <a:rPr lang="pt-BR" dirty="0" smtClean="0"/>
              <a:t>SLA processes are a </a:t>
            </a:r>
            <a:r>
              <a:rPr lang="pt-BR" dirty="0" err="1" smtClean="0"/>
              <a:t>rich</a:t>
            </a:r>
            <a:r>
              <a:rPr lang="pt-BR" dirty="0" smtClean="0"/>
              <a:t> </a:t>
            </a:r>
            <a:r>
              <a:rPr lang="pt-BR" dirty="0" err="1" smtClean="0"/>
              <a:t>source</a:t>
            </a:r>
            <a:r>
              <a:rPr lang="pt-BR" dirty="0" smtClean="0"/>
              <a:t> </a:t>
            </a:r>
            <a:r>
              <a:rPr lang="pt-BR" dirty="0" err="1" smtClean="0"/>
              <a:t>of</a:t>
            </a:r>
            <a:r>
              <a:rPr lang="pt-BR" dirty="0" smtClean="0"/>
              <a:t> </a:t>
            </a:r>
            <a:r>
              <a:rPr lang="pt-BR" dirty="0" err="1" smtClean="0"/>
              <a:t>information</a:t>
            </a:r>
            <a:endParaRPr lang="pt-BR" dirty="0" smtClean="0"/>
          </a:p>
          <a:p>
            <a:pPr>
              <a:buFontTx/>
              <a:buChar char="-"/>
            </a:pPr>
            <a:r>
              <a:rPr lang="pt-BR" dirty="0" smtClean="0"/>
              <a:t>Ex.: </a:t>
            </a:r>
            <a:r>
              <a:rPr lang="pt-BR" dirty="0" err="1" smtClean="0"/>
              <a:t>potential</a:t>
            </a:r>
            <a:r>
              <a:rPr lang="pt-BR" dirty="0" smtClean="0"/>
              <a:t> </a:t>
            </a:r>
            <a:r>
              <a:rPr lang="pt-BR" dirty="0" err="1" smtClean="0"/>
              <a:t>problems</a:t>
            </a:r>
            <a:r>
              <a:rPr lang="pt-BR" dirty="0" smtClean="0"/>
              <a:t> in </a:t>
            </a:r>
            <a:r>
              <a:rPr lang="pt-BR" dirty="0" err="1" smtClean="0"/>
              <a:t>structure</a:t>
            </a:r>
            <a:r>
              <a:rPr lang="pt-BR" dirty="0" smtClean="0"/>
              <a:t>, </a:t>
            </a:r>
            <a:r>
              <a:rPr lang="pt-BR" dirty="0" err="1" smtClean="0"/>
              <a:t>pronunciation</a:t>
            </a:r>
            <a:r>
              <a:rPr lang="pt-BR" dirty="0" smtClean="0"/>
              <a:t> </a:t>
            </a:r>
            <a:r>
              <a:rPr lang="pt-BR" dirty="0" err="1" smtClean="0"/>
              <a:t>and</a:t>
            </a:r>
            <a:r>
              <a:rPr lang="pt-BR" dirty="0" smtClean="0"/>
              <a:t> </a:t>
            </a:r>
            <a:r>
              <a:rPr lang="pt-BR" dirty="0" err="1" smtClean="0"/>
              <a:t>vocabulary</a:t>
            </a:r>
            <a:endParaRPr lang="pt-BR" dirty="0" smtClean="0"/>
          </a:p>
          <a:p>
            <a:pPr>
              <a:buFontTx/>
              <a:buChar char="-"/>
            </a:pPr>
            <a:r>
              <a:rPr lang="pt-BR" dirty="0" smtClean="0"/>
              <a:t>? </a:t>
            </a:r>
            <a:r>
              <a:rPr lang="pt-BR" dirty="0" err="1" smtClean="0"/>
              <a:t>How</a:t>
            </a:r>
            <a:r>
              <a:rPr lang="pt-BR" dirty="0" smtClean="0"/>
              <a:t> </a:t>
            </a:r>
            <a:r>
              <a:rPr lang="pt-BR" dirty="0" err="1" smtClean="0"/>
              <a:t>to</a:t>
            </a:r>
            <a:r>
              <a:rPr lang="pt-BR" dirty="0" smtClean="0"/>
              <a:t> compile </a:t>
            </a:r>
            <a:r>
              <a:rPr lang="pt-BR" dirty="0" err="1" smtClean="0"/>
              <a:t>that</a:t>
            </a:r>
            <a:r>
              <a:rPr lang="pt-BR" dirty="0" smtClean="0"/>
              <a:t>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10437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71600" y="526093"/>
            <a:ext cx="9601200" cy="5341307"/>
          </a:xfrm>
        </p:spPr>
        <p:txBody>
          <a:bodyPr/>
          <a:lstStyle/>
          <a:p>
            <a:r>
              <a:rPr lang="pt-BR" dirty="0" err="1" smtClean="0"/>
              <a:t>Debriefing</a:t>
            </a:r>
            <a:r>
              <a:rPr lang="pt-BR" dirty="0" smtClean="0"/>
              <a:t> </a:t>
            </a:r>
            <a:r>
              <a:rPr lang="pt-BR" dirty="0" err="1" smtClean="0"/>
              <a:t>of</a:t>
            </a:r>
            <a:r>
              <a:rPr lang="pt-BR" dirty="0" smtClean="0"/>
              <a:t> Oral </a:t>
            </a:r>
            <a:r>
              <a:rPr lang="pt-BR" dirty="0" err="1" smtClean="0"/>
              <a:t>Presentations</a:t>
            </a:r>
            <a:endParaRPr lang="pt-BR" dirty="0" smtClean="0"/>
          </a:p>
          <a:p>
            <a:pPr marL="0" indent="0">
              <a:buNone/>
            </a:pPr>
            <a:endParaRPr lang="pt-BR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42875769"/>
              </p:ext>
            </p:extLst>
          </p:nvPr>
        </p:nvGraphicFramePr>
        <p:xfrm>
          <a:off x="1657349" y="1528514"/>
          <a:ext cx="9753861" cy="40455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47000"/>
                <a:gridCol w="2606517"/>
                <a:gridCol w="2600344"/>
              </a:tblGrid>
              <a:tr h="1113775">
                <a:tc gridSpan="2"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Blip>
                          <a:blip r:embed="rId2"/>
                        </a:buBlip>
                        <a:tabLst>
                          <a:tab pos="318770" algn="l"/>
                        </a:tabLst>
                      </a:pPr>
                      <a:r>
                        <a:rPr lang="pt-BR" sz="1100">
                          <a:effectLst/>
                        </a:rPr>
                        <a:t>STUDENT:___________________________________ </a:t>
                      </a: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Blip>
                          <a:blip r:embed="rId2"/>
                        </a:buBlip>
                        <a:tabLst>
                          <a:tab pos="318770" algn="l"/>
                        </a:tabLst>
                      </a:pPr>
                      <a:r>
                        <a:rPr lang="pt-BR" sz="1100">
                          <a:effectLst/>
                        </a:rPr>
                        <a:t>TITLE: ____________________________________________________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 DATE: _______________________________ TIME: ______________________________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 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 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64883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Blip>
                          <a:blip r:embed="rId2"/>
                        </a:buBlip>
                        <a:tabLst>
                          <a:tab pos="457200" algn="l"/>
                        </a:tabLst>
                      </a:pPr>
                      <a:r>
                        <a:rPr lang="pt-BR" sz="1100">
                          <a:effectLst/>
                        </a:rPr>
                        <a:t>REMARKS 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  ASSESSMENT CRITERIA (ICAO/SDEA)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             Final GRADE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648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Slides:                                     Info: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 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 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648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Fluency:                                             (speaking/reading/mispron)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Blip>
                          <a:blip r:embed="rId2"/>
                        </a:buBlip>
                        <a:tabLst>
                          <a:tab pos="457200" algn="l"/>
                        </a:tabLst>
                      </a:pPr>
                      <a:r>
                        <a:rPr lang="pt-BR" sz="1100">
                          <a:effectLst/>
                        </a:rPr>
                        <a:t>PRONUNCIATION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Blip>
                          <a:blip r:embed="rId2"/>
                        </a:buBlip>
                        <a:tabLst>
                          <a:tab pos="457200" algn="l"/>
                        </a:tabLst>
                      </a:pPr>
                      <a:r>
                        <a:rPr lang="pt-BR" sz="1100">
                          <a:effectLst/>
                        </a:rPr>
                        <a:t>Slides      (1.0) 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648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 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Blip>
                          <a:blip r:embed="rId2"/>
                        </a:buBlip>
                        <a:tabLst>
                          <a:tab pos="457200" algn="l"/>
                        </a:tabLst>
                      </a:pPr>
                      <a:r>
                        <a:rPr lang="pt-BR" sz="1100">
                          <a:effectLst/>
                        </a:rPr>
                        <a:t>STRUCTURE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Blip>
                          <a:blip r:embed="rId2"/>
                        </a:buBlip>
                        <a:tabLst>
                          <a:tab pos="457200" algn="l"/>
                        </a:tabLst>
                      </a:pPr>
                      <a:r>
                        <a:rPr lang="pt-BR" sz="1100">
                          <a:effectLst/>
                        </a:rPr>
                        <a:t>Info         (2.0)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648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 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Blip>
                          <a:blip r:embed="rId2"/>
                        </a:buBlip>
                        <a:tabLst>
                          <a:tab pos="457200" algn="l"/>
                        </a:tabLst>
                      </a:pPr>
                      <a:r>
                        <a:rPr lang="pt-BR" sz="1100">
                          <a:effectLst/>
                        </a:rPr>
                        <a:t>VOCAB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Blip>
                          <a:blip r:embed="rId2"/>
                        </a:buBlip>
                        <a:tabLst>
                          <a:tab pos="457200" algn="l"/>
                        </a:tabLst>
                      </a:pPr>
                      <a:r>
                        <a:rPr lang="pt-BR" sz="1100">
                          <a:effectLst/>
                        </a:rPr>
                        <a:t>Fluency   (2.5)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648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 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Blip>
                          <a:blip r:embed="rId2"/>
                        </a:buBlip>
                        <a:tabLst>
                          <a:tab pos="457200" algn="l"/>
                        </a:tabLst>
                      </a:pPr>
                      <a:r>
                        <a:rPr lang="pt-BR" sz="1100">
                          <a:effectLst/>
                        </a:rPr>
                        <a:t>COMPREHENSION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Blip>
                          <a:blip r:embed="rId2"/>
                        </a:buBlip>
                        <a:tabLst>
                          <a:tab pos="457200" algn="l"/>
                        </a:tabLst>
                      </a:pPr>
                      <a:r>
                        <a:rPr lang="pt-BR" sz="1100">
                          <a:effectLst/>
                        </a:rPr>
                        <a:t>Struct      (1.5)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648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 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Blip>
                          <a:blip r:embed="rId2"/>
                        </a:buBlip>
                        <a:tabLst>
                          <a:tab pos="457200" algn="l"/>
                        </a:tabLst>
                      </a:pPr>
                      <a:r>
                        <a:rPr lang="pt-BR" sz="1100">
                          <a:effectLst/>
                        </a:rPr>
                        <a:t>FLUENCY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Blip>
                          <a:blip r:embed="rId2"/>
                        </a:buBlip>
                        <a:tabLst>
                          <a:tab pos="457200" algn="l"/>
                        </a:tabLst>
                      </a:pPr>
                      <a:r>
                        <a:rPr lang="pt-BR" sz="1100">
                          <a:effectLst/>
                        </a:rPr>
                        <a:t>Pron        (1.5)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648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 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Blip>
                          <a:blip r:embed="rId2"/>
                        </a:buBlip>
                        <a:tabLst>
                          <a:tab pos="457200" algn="l"/>
                        </a:tabLst>
                      </a:pPr>
                      <a:r>
                        <a:rPr lang="pt-BR" sz="1100">
                          <a:effectLst/>
                        </a:rPr>
                        <a:t>INTERACTION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Blip>
                          <a:blip r:embed="rId2"/>
                        </a:buBlip>
                        <a:tabLst>
                          <a:tab pos="457200" algn="l"/>
                        </a:tabLst>
                      </a:pPr>
                      <a:r>
                        <a:rPr lang="pt-BR" sz="1100">
                          <a:effectLst/>
                        </a:rPr>
                        <a:t>Vocab     ( 1.5) 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648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 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 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 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478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 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Blip>
                          <a:blip r:embed="rId2"/>
                        </a:buBlip>
                        <a:tabLst>
                          <a:tab pos="457200" algn="l"/>
                        </a:tabLst>
                      </a:pPr>
                      <a:r>
                        <a:rPr lang="pt-BR" sz="1100">
                          <a:effectLst/>
                        </a:rPr>
                        <a:t>GRADE: _________________________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Blip>
                          <a:blip r:embed="rId2"/>
                        </a:buBlip>
                        <a:tabLst>
                          <a:tab pos="457200" algn="l"/>
                        </a:tabLst>
                      </a:pPr>
                      <a:r>
                        <a:rPr lang="pt-BR" sz="1100" dirty="0">
                          <a:effectLst/>
                        </a:rPr>
                        <a:t>FINAL   ------------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028" name="Imagem 1" descr="https://encrypted-tbn3.gstatic.com/images?q=tbn:ANd9GcQihpGr5gQIvrwbKVwYQgZYdrJx5_9wTMmyGz8R2yTBUJtBnpw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57350" y="1528197"/>
            <a:ext cx="144044" cy="195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https://encrypted-tbn3.gstatic.com/images?q=tbn:ANd9GcQihpGr5gQIvrwbKVwYQgZYdrJx5_9wTMmyGz8R2yTBUJtBnpw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57350" y="1528197"/>
            <a:ext cx="144044" cy="195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Imagem 1" descr="https://encrypted-tbn3.gstatic.com/images?q=tbn:ANd9GcQihpGr5gQIvrwbKVwYQgZYdrJx5_9wTMmyGz8R2yTBUJtBnpw_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3350" cy="13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1" descr="https://encrypted-tbn3.gstatic.com/images?q=tbn:ANd9GcQihpGr5gQIvrwbKVwYQgZYdrJx5_9wTMmyGz8R2yTBUJtBnpw_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3350" cy="13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624822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ço Reservado para Conteúdo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2950342" y="571152"/>
            <a:ext cx="7947301" cy="5804596"/>
          </a:xfrm>
        </p:spPr>
      </p:pic>
    </p:spTree>
    <p:extLst>
      <p:ext uri="{BB962C8B-B14F-4D97-AF65-F5344CB8AC3E}">
        <p14:creationId xmlns:p14="http://schemas.microsoft.com/office/powerpoint/2010/main" xmlns="" val="37198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952500"/>
          </a:xfrm>
        </p:spPr>
        <p:txBody>
          <a:bodyPr>
            <a:normAutofit/>
          </a:bodyPr>
          <a:lstStyle/>
          <a:p>
            <a:r>
              <a:rPr lang="pt-BR" dirty="0" smtClean="0"/>
              <a:t>Major </a:t>
            </a:r>
            <a:r>
              <a:rPr lang="pt-BR" dirty="0" err="1" smtClean="0"/>
              <a:t>obstacles</a:t>
            </a:r>
            <a:r>
              <a:rPr lang="pt-BR" dirty="0" smtClean="0"/>
              <a:t> for </a:t>
            </a:r>
            <a:r>
              <a:rPr lang="pt-BR" dirty="0" err="1" smtClean="0"/>
              <a:t>research</a:t>
            </a:r>
            <a:r>
              <a:rPr lang="pt-BR" dirty="0" smtClean="0"/>
              <a:t> in AE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71600" y="1638300"/>
            <a:ext cx="9601200" cy="4229100"/>
          </a:xfrm>
        </p:spPr>
        <p:txBody>
          <a:bodyPr/>
          <a:lstStyle/>
          <a:p>
            <a:r>
              <a:rPr lang="pt-BR" dirty="0" err="1" smtClean="0"/>
              <a:t>Culture</a:t>
            </a:r>
            <a:r>
              <a:rPr lang="pt-BR" dirty="0" smtClean="0"/>
              <a:t> (</a:t>
            </a:r>
            <a:r>
              <a:rPr lang="pt-BR" dirty="0" err="1" smtClean="0"/>
              <a:t>test</a:t>
            </a:r>
            <a:r>
              <a:rPr lang="pt-BR" dirty="0" smtClean="0"/>
              <a:t> </a:t>
            </a:r>
            <a:r>
              <a:rPr lang="pt-BR" dirty="0" err="1" smtClean="0"/>
              <a:t>culture</a:t>
            </a:r>
            <a:r>
              <a:rPr lang="pt-BR" dirty="0" smtClean="0"/>
              <a:t> X training </a:t>
            </a:r>
            <a:r>
              <a:rPr lang="pt-BR" dirty="0" err="1" smtClean="0"/>
              <a:t>culture</a:t>
            </a:r>
            <a:r>
              <a:rPr lang="pt-BR" dirty="0" smtClean="0"/>
              <a:t>)</a:t>
            </a:r>
          </a:p>
          <a:p>
            <a:r>
              <a:rPr lang="pt-BR" dirty="0" smtClean="0"/>
              <a:t>People </a:t>
            </a:r>
            <a:r>
              <a:rPr lang="pt-BR" dirty="0" err="1" smtClean="0"/>
              <a:t>who</a:t>
            </a:r>
            <a:r>
              <a:rPr lang="pt-BR" dirty="0" smtClean="0"/>
              <a:t> are </a:t>
            </a:r>
            <a:r>
              <a:rPr lang="pt-BR" dirty="0" err="1" smtClean="0"/>
              <a:t>interested</a:t>
            </a:r>
            <a:r>
              <a:rPr lang="pt-BR" dirty="0" smtClean="0"/>
              <a:t> in </a:t>
            </a:r>
            <a:r>
              <a:rPr lang="pt-BR" dirty="0" err="1" smtClean="0"/>
              <a:t>investing</a:t>
            </a:r>
            <a:r>
              <a:rPr lang="pt-BR" dirty="0" smtClean="0"/>
              <a:t> </a:t>
            </a:r>
            <a:r>
              <a:rPr lang="pt-BR" dirty="0" err="1" smtClean="0"/>
              <a:t>their</a:t>
            </a:r>
            <a:r>
              <a:rPr lang="pt-BR" dirty="0" smtClean="0"/>
              <a:t> time (</a:t>
            </a:r>
            <a:r>
              <a:rPr lang="pt-BR" dirty="0" err="1" smtClean="0"/>
              <a:t>students</a:t>
            </a:r>
            <a:r>
              <a:rPr lang="pt-BR" dirty="0" smtClean="0"/>
              <a:t>/ </a:t>
            </a:r>
            <a:r>
              <a:rPr lang="pt-BR" dirty="0" err="1" smtClean="0"/>
              <a:t>trainers</a:t>
            </a:r>
            <a:r>
              <a:rPr lang="pt-BR" dirty="0" smtClean="0"/>
              <a:t>/ </a:t>
            </a:r>
            <a:r>
              <a:rPr lang="pt-BR" dirty="0" err="1" smtClean="0"/>
              <a:t>researchers</a:t>
            </a:r>
            <a:r>
              <a:rPr lang="pt-BR" dirty="0" smtClean="0"/>
              <a:t>)</a:t>
            </a:r>
          </a:p>
          <a:p>
            <a:r>
              <a:rPr lang="pt-BR" dirty="0" err="1" smtClean="0"/>
              <a:t>Funding</a:t>
            </a:r>
            <a:endParaRPr lang="pt-BR" dirty="0" smtClean="0"/>
          </a:p>
          <a:p>
            <a:r>
              <a:rPr lang="pt-BR" dirty="0" err="1" smtClean="0"/>
              <a:t>How</a:t>
            </a:r>
            <a:r>
              <a:rPr lang="pt-BR" dirty="0" smtClean="0"/>
              <a:t> </a:t>
            </a:r>
            <a:r>
              <a:rPr lang="pt-BR" dirty="0" err="1" smtClean="0"/>
              <a:t>to</a:t>
            </a:r>
            <a:r>
              <a:rPr lang="pt-BR" dirty="0" smtClean="0"/>
              <a:t> </a:t>
            </a:r>
            <a:r>
              <a:rPr lang="pt-BR" dirty="0" err="1" smtClean="0"/>
              <a:t>obtain</a:t>
            </a:r>
            <a:r>
              <a:rPr lang="pt-BR" dirty="0" smtClean="0"/>
              <a:t> original data:</a:t>
            </a:r>
          </a:p>
          <a:p>
            <a:pPr>
              <a:buFontTx/>
              <a:buChar char="-"/>
            </a:pPr>
            <a:r>
              <a:rPr lang="pt-BR" dirty="0" smtClean="0"/>
              <a:t>? </a:t>
            </a:r>
            <a:r>
              <a:rPr lang="pt-BR" dirty="0" err="1" smtClean="0"/>
              <a:t>Mandatory</a:t>
            </a:r>
            <a:r>
              <a:rPr lang="pt-BR" dirty="0" smtClean="0"/>
              <a:t> ( CAA, Clark, 2017):</a:t>
            </a:r>
            <a:r>
              <a:rPr lang="pt-BR" dirty="0" err="1" smtClean="0"/>
              <a:t>mandatory</a:t>
            </a:r>
            <a:r>
              <a:rPr lang="pt-BR" dirty="0" smtClean="0"/>
              <a:t> </a:t>
            </a:r>
            <a:r>
              <a:rPr lang="pt-BR" dirty="0" err="1" smtClean="0"/>
              <a:t>reports</a:t>
            </a:r>
            <a:r>
              <a:rPr lang="pt-BR" dirty="0" smtClean="0"/>
              <a:t>, </a:t>
            </a:r>
            <a:r>
              <a:rPr lang="pt-BR" dirty="0" err="1" smtClean="0"/>
              <a:t>recordings</a:t>
            </a:r>
            <a:endParaRPr lang="pt-BR" dirty="0" smtClean="0"/>
          </a:p>
          <a:p>
            <a:pPr>
              <a:buFontTx/>
              <a:buChar char="-"/>
            </a:pPr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98952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990600"/>
          </a:xfrm>
        </p:spPr>
        <p:txBody>
          <a:bodyPr/>
          <a:lstStyle/>
          <a:p>
            <a:r>
              <a:rPr lang="pt-BR" dirty="0" err="1" smtClean="0"/>
              <a:t>Language</a:t>
            </a:r>
            <a:r>
              <a:rPr lang="pt-BR" dirty="0" smtClean="0"/>
              <a:t> Training </a:t>
            </a:r>
            <a:r>
              <a:rPr lang="pt-BR" dirty="0" err="1" smtClean="0"/>
              <a:t>of</a:t>
            </a:r>
            <a:r>
              <a:rPr lang="pt-BR" dirty="0" smtClean="0"/>
              <a:t> </a:t>
            </a:r>
            <a:r>
              <a:rPr lang="pt-BR" dirty="0" err="1" smtClean="0"/>
              <a:t>Pilots</a:t>
            </a:r>
            <a:r>
              <a:rPr lang="pt-BR" dirty="0" smtClean="0"/>
              <a:t> in </a:t>
            </a:r>
            <a:r>
              <a:rPr lang="pt-BR" dirty="0" err="1" smtClean="0"/>
              <a:t>Brazil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71600" y="1676400"/>
            <a:ext cx="9601200" cy="45974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                                                </a:t>
            </a:r>
          </a:p>
          <a:p>
            <a:r>
              <a:rPr lang="en-US" dirty="0" smtClean="0"/>
              <a:t>Regular English schools</a:t>
            </a:r>
          </a:p>
          <a:p>
            <a:r>
              <a:rPr lang="en-US" dirty="0" smtClean="0"/>
              <a:t>Aviation Schools                                mostly, test training : SDEA</a:t>
            </a:r>
          </a:p>
          <a:p>
            <a:r>
              <a:rPr lang="en-US" dirty="0" smtClean="0"/>
              <a:t>Aviation English Schools                                                 </a:t>
            </a:r>
          </a:p>
          <a:p>
            <a:r>
              <a:rPr lang="en-US" dirty="0" smtClean="0"/>
              <a:t>Private Tutors</a:t>
            </a:r>
          </a:p>
          <a:p>
            <a:pPr marL="0" indent="0">
              <a:buNone/>
            </a:pPr>
            <a:r>
              <a:rPr lang="en-US" dirty="0" smtClean="0"/>
              <a:t>                                                               ICAO skills                “trainin</a:t>
            </a:r>
            <a:r>
              <a:rPr lang="en-US" dirty="0"/>
              <a:t>g</a:t>
            </a:r>
            <a:r>
              <a:rPr lang="en-US" dirty="0" smtClean="0"/>
              <a:t>”: memorizing  								              answers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r>
              <a:rPr lang="en-US" dirty="0" smtClean="0"/>
              <a:t>Kay (2017)                        positive washback effect       negative washback effect</a:t>
            </a:r>
          </a:p>
          <a:p>
            <a:r>
              <a:rPr lang="en-US" dirty="0"/>
              <a:t>Emery (2017): </a:t>
            </a:r>
            <a:r>
              <a:rPr lang="en-US" dirty="0" smtClean="0"/>
              <a:t>                                                           “</a:t>
            </a:r>
            <a:r>
              <a:rPr lang="en-US" dirty="0"/>
              <a:t>commercial and practical challenges”</a:t>
            </a:r>
          </a:p>
          <a:p>
            <a:pPr marL="0" indent="0">
              <a:buNone/>
            </a:pPr>
            <a:r>
              <a:rPr lang="en-US" dirty="0" smtClean="0"/>
              <a:t>    </a:t>
            </a:r>
            <a:endParaRPr lang="en-US" dirty="0"/>
          </a:p>
        </p:txBody>
      </p:sp>
      <p:sp>
        <p:nvSpPr>
          <p:cNvPr id="9" name="Chave direita 8"/>
          <p:cNvSpPr/>
          <p:nvPr/>
        </p:nvSpPr>
        <p:spPr>
          <a:xfrm>
            <a:off x="4546600" y="2057400"/>
            <a:ext cx="88900" cy="19050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5" name="Conector de seta reta 4"/>
          <p:cNvCxnSpPr/>
          <p:nvPr/>
        </p:nvCxnSpPr>
        <p:spPr>
          <a:xfrm>
            <a:off x="6083300" y="4241800"/>
            <a:ext cx="0" cy="711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de seta reta 9"/>
          <p:cNvCxnSpPr/>
          <p:nvPr/>
        </p:nvCxnSpPr>
        <p:spPr>
          <a:xfrm>
            <a:off x="8597900" y="4241800"/>
            <a:ext cx="0" cy="6731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de seta reta 11"/>
          <p:cNvCxnSpPr/>
          <p:nvPr/>
        </p:nvCxnSpPr>
        <p:spPr>
          <a:xfrm flipH="1">
            <a:off x="6083300" y="2755900"/>
            <a:ext cx="673100" cy="7747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de seta reta 13"/>
          <p:cNvCxnSpPr/>
          <p:nvPr/>
        </p:nvCxnSpPr>
        <p:spPr>
          <a:xfrm>
            <a:off x="6781800" y="2768600"/>
            <a:ext cx="889000" cy="685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764261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6822" y="237996"/>
            <a:ext cx="10872592" cy="6501008"/>
          </a:xfrm>
        </p:spPr>
      </p:pic>
    </p:spTree>
    <p:extLst>
      <p:ext uri="{BB962C8B-B14F-4D97-AF65-F5344CB8AC3E}">
        <p14:creationId xmlns:p14="http://schemas.microsoft.com/office/powerpoint/2010/main" xmlns="" val="12873806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787400"/>
          </a:xfrm>
        </p:spPr>
        <p:txBody>
          <a:bodyPr/>
          <a:lstStyle/>
          <a:p>
            <a:r>
              <a:rPr lang="pt-BR" dirty="0" smtClean="0"/>
              <a:t>REFERENCES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71600" y="1290181"/>
            <a:ext cx="10628334" cy="5373665"/>
          </a:xfrm>
        </p:spPr>
        <p:txBody>
          <a:bodyPr>
            <a:normAutofit fontScale="92500" lnSpcReduction="20000"/>
          </a:bodyPr>
          <a:lstStyle/>
          <a:p>
            <a:r>
              <a:rPr lang="pt-BR" dirty="0" smtClean="0"/>
              <a:t>EMERY, H.  </a:t>
            </a:r>
            <a:r>
              <a:rPr lang="pt-BR" i="1" dirty="0" err="1" smtClean="0"/>
              <a:t>Commercial</a:t>
            </a:r>
            <a:r>
              <a:rPr lang="pt-BR" i="1" dirty="0" smtClean="0"/>
              <a:t> </a:t>
            </a:r>
            <a:r>
              <a:rPr lang="pt-BR" i="1" dirty="0" err="1" smtClean="0"/>
              <a:t>aviation</a:t>
            </a:r>
            <a:r>
              <a:rPr lang="pt-BR" i="1" dirty="0" smtClean="0"/>
              <a:t> </a:t>
            </a:r>
            <a:r>
              <a:rPr lang="pt-BR" i="1" dirty="0" err="1" smtClean="0"/>
              <a:t>language</a:t>
            </a:r>
            <a:r>
              <a:rPr lang="pt-BR" i="1" dirty="0" smtClean="0"/>
              <a:t> </a:t>
            </a:r>
            <a:r>
              <a:rPr lang="pt-BR" i="1" dirty="0" err="1" smtClean="0"/>
              <a:t>testing</a:t>
            </a:r>
            <a:r>
              <a:rPr lang="pt-BR" i="1" dirty="0" smtClean="0"/>
              <a:t>: </a:t>
            </a:r>
            <a:r>
              <a:rPr lang="pt-BR" i="1" dirty="0" err="1" smtClean="0"/>
              <a:t>Barriers</a:t>
            </a:r>
            <a:r>
              <a:rPr lang="pt-BR" i="1" dirty="0" smtClean="0"/>
              <a:t> </a:t>
            </a:r>
            <a:r>
              <a:rPr lang="pt-BR" i="1" dirty="0" err="1" smtClean="0"/>
              <a:t>to</a:t>
            </a:r>
            <a:r>
              <a:rPr lang="pt-BR" i="1" dirty="0" smtClean="0"/>
              <a:t> </a:t>
            </a:r>
            <a:r>
              <a:rPr lang="pt-BR" i="1" dirty="0" err="1" smtClean="0"/>
              <a:t>success</a:t>
            </a:r>
            <a:r>
              <a:rPr lang="pt-BR" i="1" dirty="0" smtClean="0"/>
              <a:t>? A case </a:t>
            </a:r>
            <a:r>
              <a:rPr lang="pt-BR" i="1" dirty="0" err="1" smtClean="0"/>
              <a:t>study</a:t>
            </a:r>
            <a:r>
              <a:rPr lang="pt-BR" i="1" dirty="0" smtClean="0"/>
              <a:t>. </a:t>
            </a:r>
            <a:r>
              <a:rPr lang="pt-BR" dirty="0" smtClean="0"/>
              <a:t>ICAEA </a:t>
            </a:r>
            <a:r>
              <a:rPr lang="pt-BR" dirty="0"/>
              <a:t>workshop. ERAU </a:t>
            </a:r>
            <a:r>
              <a:rPr lang="pt-BR" dirty="0" err="1"/>
              <a:t>Sholarly</a:t>
            </a:r>
            <a:r>
              <a:rPr lang="pt-BR" dirty="0"/>
              <a:t> </a:t>
            </a:r>
            <a:r>
              <a:rPr lang="pt-BR" dirty="0" err="1" smtClean="0"/>
              <a:t>Commons</a:t>
            </a:r>
            <a:r>
              <a:rPr lang="pt-BR" dirty="0" smtClean="0"/>
              <a:t>, 2017. </a:t>
            </a:r>
            <a:endParaRPr lang="pt-BR" dirty="0"/>
          </a:p>
          <a:p>
            <a:r>
              <a:rPr lang="pt-BR" dirty="0" smtClean="0"/>
              <a:t>KAY, M.  </a:t>
            </a:r>
            <a:r>
              <a:rPr lang="pt-BR" i="1" dirty="0" err="1" smtClean="0"/>
              <a:t>How</a:t>
            </a:r>
            <a:r>
              <a:rPr lang="pt-BR" i="1" dirty="0" smtClean="0"/>
              <a:t> does </a:t>
            </a:r>
            <a:r>
              <a:rPr lang="pt-BR" i="1" dirty="0" err="1" smtClean="0"/>
              <a:t>test</a:t>
            </a:r>
            <a:r>
              <a:rPr lang="pt-BR" i="1" dirty="0" smtClean="0"/>
              <a:t> design </a:t>
            </a:r>
            <a:r>
              <a:rPr lang="pt-BR" i="1" dirty="0" err="1" smtClean="0"/>
              <a:t>influence</a:t>
            </a:r>
            <a:r>
              <a:rPr lang="pt-BR" i="1" dirty="0" smtClean="0"/>
              <a:t> training? </a:t>
            </a:r>
            <a:r>
              <a:rPr lang="pt-BR" i="1" dirty="0" err="1" smtClean="0"/>
              <a:t>Washback</a:t>
            </a:r>
            <a:r>
              <a:rPr lang="pt-BR" i="1" dirty="0" smtClean="0"/>
              <a:t> </a:t>
            </a:r>
            <a:r>
              <a:rPr lang="pt-BR" i="1" dirty="0" err="1" smtClean="0"/>
              <a:t>effects</a:t>
            </a:r>
            <a:r>
              <a:rPr lang="pt-BR" i="1" dirty="0" smtClean="0"/>
              <a:t> </a:t>
            </a:r>
            <a:r>
              <a:rPr lang="pt-BR" i="1" dirty="0" err="1" smtClean="0"/>
              <a:t>of</a:t>
            </a:r>
            <a:r>
              <a:rPr lang="pt-BR" i="1" dirty="0" smtClean="0"/>
              <a:t> LPR </a:t>
            </a:r>
            <a:r>
              <a:rPr lang="pt-BR" i="1" dirty="0" err="1" smtClean="0"/>
              <a:t>tests</a:t>
            </a:r>
            <a:r>
              <a:rPr lang="pt-BR" i="1" dirty="0" smtClean="0"/>
              <a:t>. </a:t>
            </a:r>
            <a:r>
              <a:rPr lang="pt-BR" dirty="0" smtClean="0"/>
              <a:t>ICAEA workshop. ERAU </a:t>
            </a:r>
            <a:r>
              <a:rPr lang="pt-BR" dirty="0" err="1" smtClean="0"/>
              <a:t>Sholarly</a:t>
            </a:r>
            <a:r>
              <a:rPr lang="pt-BR" dirty="0" smtClean="0"/>
              <a:t> </a:t>
            </a:r>
            <a:r>
              <a:rPr lang="pt-BR" dirty="0" err="1" smtClean="0"/>
              <a:t>Commons</a:t>
            </a:r>
            <a:r>
              <a:rPr lang="pt-BR" dirty="0" smtClean="0"/>
              <a:t>, 2017. </a:t>
            </a:r>
          </a:p>
          <a:p>
            <a:r>
              <a:rPr lang="en-US" dirty="0"/>
              <a:t>MATHEWS, E. </a:t>
            </a:r>
            <a:r>
              <a:rPr lang="en-US" i="1" dirty="0"/>
              <a:t>A Review: Language in Human Factors.</a:t>
            </a:r>
            <a:r>
              <a:rPr lang="en-US" dirty="0"/>
              <a:t> </a:t>
            </a:r>
            <a:r>
              <a:rPr lang="pt-BR" dirty="0"/>
              <a:t>LHUFT Center, 2011. https://docs.wixstatic.com/ugd/ff1926_eb5d9d901e984927aa905166c8c245d1.pdf&gt;. Acesso em: jul. 2017.</a:t>
            </a:r>
          </a:p>
          <a:p>
            <a:r>
              <a:rPr lang="pt-BR" dirty="0" smtClean="0"/>
              <a:t>Pacheco</a:t>
            </a:r>
            <a:r>
              <a:rPr lang="pt-BR" dirty="0"/>
              <a:t>, A &amp; SOUZA, </a:t>
            </a:r>
            <a:r>
              <a:rPr lang="pt-BR" dirty="0" smtClean="0"/>
              <a:t>G</a:t>
            </a:r>
            <a:r>
              <a:rPr lang="pt-BR" i="1" dirty="0" smtClean="0"/>
              <a:t>. Análise de acidentes aeronáuticos baseada em taxonomia considerando a linguagem como fator humano na aviaçã</a:t>
            </a:r>
            <a:r>
              <a:rPr lang="pt-BR" dirty="0" smtClean="0"/>
              <a:t>o In: </a:t>
            </a:r>
            <a:r>
              <a:rPr lang="pt-BR" dirty="0" err="1" smtClean="0"/>
              <a:t>Scaramucci</a:t>
            </a:r>
            <a:r>
              <a:rPr lang="pt-BR" dirty="0" smtClean="0"/>
              <a:t>, M; </a:t>
            </a:r>
            <a:r>
              <a:rPr lang="pt-BR" dirty="0" err="1" smtClean="0"/>
              <a:t>Tosqui-Lucks</a:t>
            </a:r>
            <a:r>
              <a:rPr lang="pt-BR" dirty="0" smtClean="0"/>
              <a:t>, P. &amp; DAMIAO, S.(</a:t>
            </a:r>
            <a:r>
              <a:rPr lang="pt-BR" dirty="0" err="1" smtClean="0"/>
              <a:t>orgs</a:t>
            </a:r>
            <a:r>
              <a:rPr lang="pt-BR" dirty="0" smtClean="0"/>
              <a:t>) Pesquisas </a:t>
            </a:r>
            <a:r>
              <a:rPr lang="pt-BR" dirty="0"/>
              <a:t>sobre Inglês Aeronáutico no </a:t>
            </a:r>
            <a:r>
              <a:rPr lang="pt-BR" dirty="0" smtClean="0"/>
              <a:t>Brasil. 2017 (in </a:t>
            </a:r>
            <a:r>
              <a:rPr lang="pt-BR" dirty="0" err="1" smtClean="0"/>
              <a:t>press</a:t>
            </a:r>
            <a:r>
              <a:rPr lang="pt-BR" dirty="0" smtClean="0"/>
              <a:t>) </a:t>
            </a:r>
            <a:endParaRPr lang="pt-BR" dirty="0"/>
          </a:p>
          <a:p>
            <a:r>
              <a:rPr lang="en-US" dirty="0" smtClean="0"/>
              <a:t>PRADO, M. </a:t>
            </a:r>
            <a:r>
              <a:rPr lang="en-US" i="1" dirty="0"/>
              <a:t>Aviation oral English corpus in abnormal </a:t>
            </a:r>
            <a:r>
              <a:rPr lang="en-US" i="1" dirty="0" smtClean="0"/>
              <a:t>situations</a:t>
            </a:r>
            <a:r>
              <a:rPr lang="en-US" dirty="0" smtClean="0"/>
              <a:t>. Aviation in </a:t>
            </a:r>
            <a:r>
              <a:rPr lang="en-US" dirty="0" err="1" smtClean="0"/>
              <a:t>Focus.Journal</a:t>
            </a:r>
            <a:r>
              <a:rPr lang="en-US" dirty="0" smtClean="0"/>
              <a:t> of Aeronautical Science. PUCRS, 2010.  </a:t>
            </a:r>
          </a:p>
          <a:p>
            <a:r>
              <a:rPr lang="en-US" dirty="0" smtClean="0"/>
              <a:t>REASON</a:t>
            </a:r>
            <a:r>
              <a:rPr lang="en-US" dirty="0"/>
              <a:t>, J. </a:t>
            </a:r>
            <a:r>
              <a:rPr lang="en-US" i="1" dirty="0"/>
              <a:t>Human error. </a:t>
            </a:r>
            <a:r>
              <a:rPr lang="en-US" dirty="0"/>
              <a:t>Cambridge: Cambridge University Press, 1990. </a:t>
            </a:r>
            <a:endParaRPr lang="en-US" dirty="0" smtClean="0"/>
          </a:p>
          <a:p>
            <a:r>
              <a:rPr lang="en-US" dirty="0" smtClean="0"/>
              <a:t>SEXTON, J. &amp; HELMREICH, R. Using language in the cockpit: Relationships with workload and performance. IN: Dietrich, R. </a:t>
            </a:r>
            <a:r>
              <a:rPr lang="en-US" i="1" dirty="0" smtClean="0"/>
              <a:t>Communication in High risk Environments</a:t>
            </a:r>
            <a:r>
              <a:rPr lang="en-US" dirty="0" smtClean="0"/>
              <a:t>. Hamburg: Helmut </a:t>
            </a:r>
            <a:r>
              <a:rPr lang="en-US" dirty="0" err="1" smtClean="0"/>
              <a:t>Buske</a:t>
            </a:r>
            <a:r>
              <a:rPr lang="en-US" dirty="0" smtClean="0"/>
              <a:t> </a:t>
            </a:r>
            <a:r>
              <a:rPr lang="en-US" dirty="0" err="1" smtClean="0"/>
              <a:t>Verlag</a:t>
            </a:r>
            <a:r>
              <a:rPr lang="en-US" dirty="0" smtClean="0"/>
              <a:t>, 2003.</a:t>
            </a:r>
          </a:p>
          <a:p>
            <a:r>
              <a:rPr lang="en-US" dirty="0" smtClean="0"/>
              <a:t>WIEGMAN</a:t>
            </a:r>
            <a:r>
              <a:rPr lang="en-US" dirty="0"/>
              <a:t>, D. &amp; SHAPPELL, S. A </a:t>
            </a:r>
            <a:r>
              <a:rPr lang="en-US" i="1" dirty="0"/>
              <a:t>Human Error Approach to Aviation Accident Analysis. The Human Factors Analysis and Classification System. </a:t>
            </a:r>
            <a:r>
              <a:rPr lang="en-US" dirty="0" err="1"/>
              <a:t>Ashgate</a:t>
            </a:r>
            <a:r>
              <a:rPr lang="en-US" dirty="0"/>
              <a:t>: Burlington, USA. 2003. </a:t>
            </a:r>
            <a:endParaRPr lang="pt-BR" dirty="0"/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958141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71600" y="1193800"/>
            <a:ext cx="9601200" cy="3860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7200" b="1" i="1" dirty="0" smtClean="0"/>
              <a:t>		    </a:t>
            </a:r>
          </a:p>
          <a:p>
            <a:pPr marL="0" indent="0" algn="ctr">
              <a:buNone/>
            </a:pPr>
            <a:r>
              <a:rPr lang="pt-BR" sz="6500" b="1" i="1" dirty="0" smtClean="0"/>
              <a:t>THANK </a:t>
            </a:r>
            <a:r>
              <a:rPr lang="pt-BR" sz="6500" b="1" i="1" dirty="0"/>
              <a:t>YOU</a:t>
            </a:r>
            <a:br>
              <a:rPr lang="pt-BR" sz="6500" b="1" i="1" dirty="0"/>
            </a:br>
            <a:r>
              <a:rPr lang="pt-BR" b="1" dirty="0"/>
              <a:t/>
            </a:r>
            <a:br>
              <a:rPr lang="pt-BR" b="1" dirty="0"/>
            </a:br>
            <a:r>
              <a:rPr lang="pt-BR" b="1" dirty="0" smtClean="0">
                <a:hlinkClick r:id="rId2"/>
              </a:rPr>
              <a:t>aline.pacheco@pucrs.br</a:t>
            </a:r>
            <a:r>
              <a:rPr lang="pt-BR" b="1" dirty="0"/>
              <a:t>	</a:t>
            </a:r>
            <a:br>
              <a:rPr lang="pt-BR" b="1" dirty="0"/>
            </a:br>
            <a:r>
              <a:rPr lang="pt-BR" b="1" dirty="0" err="1"/>
              <a:t>Facebook</a:t>
            </a:r>
            <a:r>
              <a:rPr lang="pt-BR" b="1" dirty="0"/>
              <a:t>: Aline Pacheco </a:t>
            </a:r>
            <a:r>
              <a:rPr lang="pt-BR" b="1" dirty="0" err="1"/>
              <a:t>Aviation</a:t>
            </a:r>
            <a:r>
              <a:rPr lang="pt-BR" b="1" dirty="0"/>
              <a:t> </a:t>
            </a:r>
            <a:r>
              <a:rPr lang="pt-BR" b="1" dirty="0" err="1" smtClean="0"/>
              <a:t>English</a:t>
            </a:r>
            <a:r>
              <a:rPr lang="pt-BR" b="1" dirty="0"/>
              <a:t/>
            </a:r>
            <a:br>
              <a:rPr lang="pt-BR" b="1" dirty="0"/>
            </a:br>
            <a:r>
              <a:rPr lang="pt-BR" b="1" dirty="0" err="1" smtClean="0"/>
              <a:t>LinkedIn</a:t>
            </a:r>
            <a:r>
              <a:rPr lang="pt-BR" b="1" dirty="0"/>
              <a:t>: Aline Pacheco</a:t>
            </a:r>
          </a:p>
        </p:txBody>
      </p:sp>
    </p:spTree>
    <p:extLst>
      <p:ext uri="{BB962C8B-B14F-4D97-AF65-F5344CB8AC3E}">
        <p14:creationId xmlns:p14="http://schemas.microsoft.com/office/powerpoint/2010/main" xmlns="" val="352900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71600" y="419100"/>
            <a:ext cx="9601200" cy="5448300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Tests: TASKS, CONTENT, FORMAT  have to reflect real world communication needs</a:t>
            </a:r>
          </a:p>
          <a:p>
            <a:r>
              <a:rPr lang="en-US" dirty="0" smtClean="0"/>
              <a:t>Inevitably influential in downstream language training</a:t>
            </a:r>
          </a:p>
          <a:p>
            <a:r>
              <a:rPr lang="en-US" dirty="0" smtClean="0"/>
              <a:t>Positive influence in curricula and teaching practices</a:t>
            </a:r>
          </a:p>
          <a:p>
            <a:r>
              <a:rPr lang="en-US" dirty="0" smtClean="0"/>
              <a:t>SDEA: validity and reliability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6406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82700" y="368300"/>
            <a:ext cx="9690100" cy="6170286"/>
          </a:xfrm>
        </p:spPr>
        <p:txBody>
          <a:bodyPr/>
          <a:lstStyle/>
          <a:p>
            <a:r>
              <a:rPr lang="pt-BR" dirty="0" err="1" smtClean="0"/>
              <a:t>Academic</a:t>
            </a:r>
            <a:r>
              <a:rPr lang="pt-BR" dirty="0" smtClean="0"/>
              <a:t> reality in </a:t>
            </a:r>
            <a:r>
              <a:rPr lang="pt-BR" dirty="0" err="1" smtClean="0"/>
              <a:t>Brazil</a:t>
            </a:r>
            <a:r>
              <a:rPr lang="pt-BR" dirty="0" smtClean="0"/>
              <a:t> </a:t>
            </a:r>
          </a:p>
          <a:p>
            <a:pPr>
              <a:buFontTx/>
              <a:buChar char="-"/>
            </a:pPr>
            <a:r>
              <a:rPr lang="pt-BR" dirty="0" smtClean="0"/>
              <a:t>12 </a:t>
            </a:r>
            <a:r>
              <a:rPr lang="pt-BR" dirty="0" err="1" smtClean="0"/>
              <a:t>programs</a:t>
            </a:r>
            <a:r>
              <a:rPr lang="pt-BR" dirty="0"/>
              <a:t> </a:t>
            </a:r>
            <a:r>
              <a:rPr lang="pt-BR" dirty="0" smtClean="0"/>
              <a:t>in Ciências Aeronáuticas </a:t>
            </a:r>
            <a:r>
              <a:rPr lang="pt-BR" dirty="0" err="1" smtClean="0"/>
              <a:t>or</a:t>
            </a:r>
            <a:r>
              <a:rPr lang="pt-BR" dirty="0" smtClean="0"/>
              <a:t> Aviação Civil (</a:t>
            </a:r>
            <a:r>
              <a:rPr lang="pt-BR" dirty="0" smtClean="0">
                <a:hlinkClick r:id="rId2"/>
              </a:rPr>
              <a:t>https</a:t>
            </a:r>
            <a:r>
              <a:rPr lang="pt-BR" dirty="0">
                <a:hlinkClick r:id="rId2"/>
              </a:rPr>
              <a:t>://guiadoestudante.abril.com.br/profissoes/ciencias-aeronauticas</a:t>
            </a:r>
            <a:r>
              <a:rPr lang="pt-BR" dirty="0" smtClean="0">
                <a:hlinkClick r:id="rId2"/>
              </a:rPr>
              <a:t>/</a:t>
            </a:r>
            <a:r>
              <a:rPr lang="pt-BR" dirty="0" smtClean="0"/>
              <a:t>)</a:t>
            </a:r>
          </a:p>
          <a:p>
            <a:pPr marL="0" indent="0">
              <a:buNone/>
            </a:pPr>
            <a:r>
              <a:rPr lang="pt-BR" dirty="0" smtClean="0"/>
              <a:t>(</a:t>
            </a:r>
            <a:r>
              <a:rPr lang="pt-BR" dirty="0" err="1" smtClean="0"/>
              <a:t>around</a:t>
            </a:r>
            <a:r>
              <a:rPr lang="pt-BR" dirty="0" smtClean="0"/>
              <a:t> 5 do </a:t>
            </a:r>
            <a:r>
              <a:rPr lang="pt-BR" dirty="0" err="1" smtClean="0"/>
              <a:t>not</a:t>
            </a:r>
            <a:r>
              <a:rPr lang="pt-BR" dirty="0" smtClean="0"/>
              <a:t> </a:t>
            </a:r>
            <a:r>
              <a:rPr lang="pt-BR" dirty="0" err="1" smtClean="0"/>
              <a:t>make</a:t>
            </a:r>
            <a:r>
              <a:rPr lang="pt-BR" dirty="0" smtClean="0"/>
              <a:t> </a:t>
            </a:r>
            <a:r>
              <a:rPr lang="pt-BR" dirty="0" err="1" smtClean="0"/>
              <a:t>their</a:t>
            </a:r>
            <a:r>
              <a:rPr lang="pt-BR" dirty="0" smtClean="0"/>
              <a:t> </a:t>
            </a:r>
            <a:r>
              <a:rPr lang="pt-BR" dirty="0" err="1" smtClean="0"/>
              <a:t>courses</a:t>
            </a:r>
            <a:r>
              <a:rPr lang="pt-BR" dirty="0"/>
              <a:t> </a:t>
            </a:r>
            <a:r>
              <a:rPr lang="pt-BR" dirty="0" err="1" smtClean="0"/>
              <a:t>available</a:t>
            </a:r>
            <a:r>
              <a:rPr lang="pt-BR" dirty="0" smtClean="0"/>
              <a:t> for </a:t>
            </a:r>
            <a:r>
              <a:rPr lang="pt-BR" dirty="0" err="1" smtClean="0"/>
              <a:t>information</a:t>
            </a:r>
            <a:r>
              <a:rPr lang="pt-BR" dirty="0" smtClean="0"/>
              <a:t> online)</a:t>
            </a:r>
          </a:p>
          <a:p>
            <a:pPr marL="0" indent="0">
              <a:buNone/>
            </a:pPr>
            <a:r>
              <a:rPr lang="pt-BR" dirty="0" smtClean="0"/>
              <a:t>→ Overview: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54377440"/>
              </p:ext>
            </p:extLst>
          </p:nvPr>
        </p:nvGraphicFramePr>
        <p:xfrm>
          <a:off x="1752600" y="2374902"/>
          <a:ext cx="8128000" cy="39530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3500"/>
                <a:gridCol w="6794500"/>
              </a:tblGrid>
              <a:tr h="407017">
                <a:tc>
                  <a:txBody>
                    <a:bodyPr/>
                    <a:lstStyle/>
                    <a:p>
                      <a:r>
                        <a:rPr lang="pt-BR" dirty="0" err="1" smtClean="0"/>
                        <a:t>Program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err="1" smtClean="0"/>
                        <a:t>English</a:t>
                      </a:r>
                      <a:r>
                        <a:rPr lang="pt-BR" dirty="0" smtClean="0"/>
                        <a:t> Classes </a:t>
                      </a:r>
                      <a:r>
                        <a:rPr lang="pt-BR" dirty="0" err="1" smtClean="0"/>
                        <a:t>Offered</a:t>
                      </a:r>
                      <a:endParaRPr lang="pt-BR" dirty="0"/>
                    </a:p>
                  </a:txBody>
                  <a:tcPr/>
                </a:tc>
              </a:tr>
              <a:tr h="407017">
                <a:tc>
                  <a:txBody>
                    <a:bodyPr/>
                    <a:lstStyle/>
                    <a:p>
                      <a:r>
                        <a:rPr lang="pt-BR" dirty="0" smtClean="0"/>
                        <a:t>P1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Inglês (4th sem) Labor.</a:t>
                      </a:r>
                      <a:r>
                        <a:rPr lang="pt-BR" baseline="0" dirty="0" smtClean="0"/>
                        <a:t> de fonia – 60 h </a:t>
                      </a:r>
                      <a:r>
                        <a:rPr lang="pt-BR" baseline="0" dirty="0" err="1" smtClean="0"/>
                        <a:t>each</a:t>
                      </a:r>
                      <a:endParaRPr lang="pt-BR" dirty="0"/>
                    </a:p>
                  </a:txBody>
                  <a:tcPr/>
                </a:tc>
              </a:tr>
              <a:tr h="407017">
                <a:tc>
                  <a:txBody>
                    <a:bodyPr/>
                    <a:lstStyle/>
                    <a:p>
                      <a:r>
                        <a:rPr lang="pt-BR" dirty="0" smtClean="0"/>
                        <a:t>P2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Inglês </a:t>
                      </a:r>
                      <a:r>
                        <a:rPr lang="pt-BR" dirty="0" err="1" smtClean="0"/>
                        <a:t>Instrum</a:t>
                      </a:r>
                      <a:r>
                        <a:rPr lang="pt-BR" dirty="0" smtClean="0"/>
                        <a:t>. (2nd sem);</a:t>
                      </a:r>
                      <a:r>
                        <a:rPr lang="pt-BR" baseline="0" dirty="0" smtClean="0"/>
                        <a:t> Inglês Aplicado (3rd sem) – 60h </a:t>
                      </a:r>
                      <a:r>
                        <a:rPr lang="pt-BR" baseline="0" dirty="0" err="1" smtClean="0"/>
                        <a:t>each</a:t>
                      </a:r>
                      <a:endParaRPr lang="pt-BR" dirty="0"/>
                    </a:p>
                  </a:txBody>
                  <a:tcPr/>
                </a:tc>
              </a:tr>
              <a:tr h="407017">
                <a:tc>
                  <a:txBody>
                    <a:bodyPr/>
                    <a:lstStyle/>
                    <a:p>
                      <a:r>
                        <a:rPr lang="pt-BR" dirty="0" smtClean="0"/>
                        <a:t>P3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Inglês para Aviação I (4th sem) ; Inglês para Aviação II (5th sem) </a:t>
                      </a:r>
                      <a:endParaRPr lang="pt-BR" dirty="0"/>
                    </a:p>
                  </a:txBody>
                  <a:tcPr/>
                </a:tc>
              </a:tr>
              <a:tr h="407017">
                <a:tc>
                  <a:txBody>
                    <a:bodyPr/>
                    <a:lstStyle/>
                    <a:p>
                      <a:r>
                        <a:rPr lang="pt-BR" dirty="0" smtClean="0"/>
                        <a:t>P4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Inglês</a:t>
                      </a:r>
                      <a:r>
                        <a:rPr lang="pt-BR" baseline="0" dirty="0" smtClean="0"/>
                        <a:t> Instrumental p Aviação (3rd sem) 80h; Inglês ICAO 80h</a:t>
                      </a:r>
                      <a:endParaRPr lang="pt-BR" dirty="0"/>
                    </a:p>
                  </a:txBody>
                  <a:tcPr/>
                </a:tc>
              </a:tr>
              <a:tr h="407017">
                <a:tc>
                  <a:txBody>
                    <a:bodyPr/>
                    <a:lstStyle/>
                    <a:p>
                      <a:r>
                        <a:rPr lang="pt-BR" dirty="0" smtClean="0"/>
                        <a:t>P5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Inglês Técnico Aeronáutico I, II, III (2nd sem </a:t>
                      </a:r>
                      <a:r>
                        <a:rPr lang="pt-BR" dirty="0" err="1" smtClean="0"/>
                        <a:t>on</a:t>
                      </a:r>
                      <a:r>
                        <a:rPr lang="pt-BR" dirty="0" smtClean="0"/>
                        <a:t>) </a:t>
                      </a:r>
                      <a:endParaRPr lang="pt-BR" dirty="0"/>
                    </a:p>
                  </a:txBody>
                  <a:tcPr/>
                </a:tc>
              </a:tr>
              <a:tr h="407017">
                <a:tc>
                  <a:txBody>
                    <a:bodyPr/>
                    <a:lstStyle/>
                    <a:p>
                      <a:r>
                        <a:rPr lang="pt-BR" dirty="0" smtClean="0"/>
                        <a:t>P6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Inglês -60h;</a:t>
                      </a:r>
                      <a:r>
                        <a:rPr lang="pt-BR" baseline="0" dirty="0" smtClean="0"/>
                        <a:t> Inglês Aeroportos - 60h </a:t>
                      </a:r>
                      <a:r>
                        <a:rPr lang="pt-BR" baseline="0" dirty="0" err="1" smtClean="0"/>
                        <a:t>each</a:t>
                      </a:r>
                      <a:endParaRPr lang="pt-BR" dirty="0"/>
                    </a:p>
                  </a:txBody>
                  <a:tcPr/>
                </a:tc>
              </a:tr>
              <a:tr h="401442">
                <a:tc>
                  <a:txBody>
                    <a:bodyPr/>
                    <a:lstStyle/>
                    <a:p>
                      <a:r>
                        <a:rPr lang="pt-BR" dirty="0" smtClean="0"/>
                        <a:t>P7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Inglês Técnico I</a:t>
                      </a:r>
                      <a:r>
                        <a:rPr lang="pt-BR" baseline="0" dirty="0" smtClean="0"/>
                        <a:t> </a:t>
                      </a:r>
                      <a:r>
                        <a:rPr lang="pt-BR" baseline="0" dirty="0" err="1" smtClean="0"/>
                        <a:t>to</a:t>
                      </a:r>
                      <a:r>
                        <a:rPr lang="pt-BR" baseline="0" dirty="0" smtClean="0"/>
                        <a:t> VI - 60h </a:t>
                      </a:r>
                      <a:r>
                        <a:rPr lang="pt-BR" baseline="0" dirty="0" err="1" smtClean="0"/>
                        <a:t>each</a:t>
                      </a:r>
                      <a:endParaRPr lang="pt-BR" dirty="0"/>
                    </a:p>
                  </a:txBody>
                  <a:tcPr/>
                </a:tc>
              </a:tr>
              <a:tr h="702523">
                <a:tc>
                  <a:txBody>
                    <a:bodyPr/>
                    <a:lstStyle/>
                    <a:p>
                      <a:r>
                        <a:rPr lang="pt-BR" dirty="0" smtClean="0"/>
                        <a:t>P8 - PUCRS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Inglês Aplicado à Aviação (I – IV), </a:t>
                      </a:r>
                      <a:r>
                        <a:rPr lang="pt-BR" dirty="0" err="1" smtClean="0"/>
                        <a:t>Fraseol</a:t>
                      </a:r>
                      <a:r>
                        <a:rPr lang="pt-BR" dirty="0" smtClean="0"/>
                        <a:t>.(Inglês), Terminologia Técnica Aeronáutica</a:t>
                      </a:r>
                      <a:r>
                        <a:rPr lang="pt-BR" baseline="0" dirty="0" smtClean="0"/>
                        <a:t> (Inglês) </a:t>
                      </a:r>
                      <a:r>
                        <a:rPr lang="pt-BR" dirty="0" smtClean="0"/>
                        <a:t> – 60h </a:t>
                      </a:r>
                      <a:r>
                        <a:rPr lang="pt-BR" dirty="0" err="1" smtClean="0"/>
                        <a:t>each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929100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46408" y="596900"/>
            <a:ext cx="9601200" cy="5866530"/>
          </a:xfrm>
        </p:spPr>
        <p:txBody>
          <a:bodyPr>
            <a:normAutofit/>
          </a:bodyPr>
          <a:lstStyle/>
          <a:p>
            <a:r>
              <a:rPr lang="en-US" dirty="0"/>
              <a:t>Brazil: Aviation Authority + </a:t>
            </a:r>
            <a:r>
              <a:rPr lang="en-US" dirty="0" smtClean="0"/>
              <a:t>Air Force + </a:t>
            </a:r>
            <a:r>
              <a:rPr lang="en-US" dirty="0"/>
              <a:t>Academia + private schools – work together, join forces for a common </a:t>
            </a:r>
            <a:r>
              <a:rPr lang="en-US" dirty="0" smtClean="0"/>
              <a:t>goal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                           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pt-BR" sz="3600" dirty="0" smtClean="0"/>
              <a:t>AVIATION SAFETY </a:t>
            </a:r>
            <a:r>
              <a:rPr lang="pt-BR" sz="3600" dirty="0" err="1" smtClean="0"/>
              <a:t>regarding</a:t>
            </a:r>
            <a:r>
              <a:rPr lang="pt-BR" sz="3600" dirty="0" smtClean="0"/>
              <a:t> COMMUNICATIONS</a:t>
            </a:r>
          </a:p>
          <a:p>
            <a:pPr marL="0" indent="0" algn="ctr">
              <a:buNone/>
            </a:pPr>
            <a:endParaRPr lang="pt-BR" sz="3600" dirty="0" smtClean="0"/>
          </a:p>
          <a:p>
            <a:pPr marL="0" indent="0" algn="ctr">
              <a:buNone/>
            </a:pPr>
            <a:endParaRPr lang="pt-BR" sz="3600" dirty="0" smtClean="0"/>
          </a:p>
          <a:p>
            <a:pPr marL="0" indent="0" algn="ctr">
              <a:buNone/>
            </a:pPr>
            <a:r>
              <a:rPr lang="pt-BR" dirty="0" err="1" smtClean="0"/>
              <a:t>Pyramid</a:t>
            </a:r>
            <a:r>
              <a:rPr lang="pt-BR" dirty="0" smtClean="0"/>
              <a:t> </a:t>
            </a:r>
            <a:r>
              <a:rPr lang="pt-BR" dirty="0"/>
              <a:t>(Mathews)</a:t>
            </a:r>
          </a:p>
          <a:p>
            <a:pPr marL="0" indent="0" algn="ctr">
              <a:buNone/>
            </a:pPr>
            <a:endParaRPr lang="pt-BR" dirty="0"/>
          </a:p>
          <a:p>
            <a:pPr marL="0" indent="0" algn="ctr">
              <a:buNone/>
            </a:pPr>
            <a:endParaRPr lang="pt-BR" sz="3600" dirty="0" smtClean="0"/>
          </a:p>
          <a:p>
            <a:pPr marL="0" indent="0" algn="ctr">
              <a:buNone/>
            </a:pPr>
            <a:endParaRPr lang="pt-BR" sz="3600" dirty="0"/>
          </a:p>
          <a:p>
            <a:pPr marL="0" indent="0" algn="ctr">
              <a:buNone/>
            </a:pPr>
            <a:endParaRPr lang="pt-BR" sz="3600" dirty="0" smtClean="0"/>
          </a:p>
          <a:p>
            <a:pPr marL="0" indent="0" algn="ctr">
              <a:buNone/>
            </a:pPr>
            <a:endParaRPr lang="pt-BR" sz="3600" dirty="0"/>
          </a:p>
        </p:txBody>
      </p:sp>
      <p:sp>
        <p:nvSpPr>
          <p:cNvPr id="4" name="Seta para baixo 3"/>
          <p:cNvSpPr/>
          <p:nvPr/>
        </p:nvSpPr>
        <p:spPr>
          <a:xfrm flipH="1">
            <a:off x="5455745" y="1735203"/>
            <a:ext cx="500381" cy="11811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65939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6080" y="0"/>
            <a:ext cx="11626820" cy="6745267"/>
          </a:xfrm>
        </p:spPr>
      </p:pic>
    </p:spTree>
    <p:extLst>
      <p:ext uri="{BB962C8B-B14F-4D97-AF65-F5344CB8AC3E}">
        <p14:creationId xmlns:p14="http://schemas.microsoft.com/office/powerpoint/2010/main" xmlns="" val="2297763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LHUFT: Language as a Human Factor in Aviation  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71600" y="1903956"/>
            <a:ext cx="9601200" cy="4659682"/>
          </a:xfrm>
        </p:spPr>
        <p:txBody>
          <a:bodyPr>
            <a:normAutofit/>
          </a:bodyPr>
          <a:lstStyle/>
          <a:p>
            <a:pPr algn="just"/>
            <a:r>
              <a:rPr lang="pt-BR" dirty="0" err="1" smtClean="0"/>
              <a:t>Human</a:t>
            </a:r>
            <a:r>
              <a:rPr lang="pt-BR" dirty="0" smtClean="0"/>
              <a:t> </a:t>
            </a:r>
            <a:r>
              <a:rPr lang="pt-BR" dirty="0" err="1" smtClean="0"/>
              <a:t>Factors</a:t>
            </a:r>
            <a:r>
              <a:rPr lang="pt-BR" dirty="0" smtClean="0"/>
              <a:t> : </a:t>
            </a:r>
            <a:r>
              <a:rPr lang="pt-BR" dirty="0" err="1" smtClean="0"/>
              <a:t>researchers</a:t>
            </a:r>
            <a:r>
              <a:rPr lang="pt-BR" dirty="0" smtClean="0"/>
              <a:t> </a:t>
            </a:r>
            <a:r>
              <a:rPr lang="pt-BR" dirty="0" err="1" smtClean="0"/>
              <a:t>acknowledge</a:t>
            </a:r>
            <a:r>
              <a:rPr lang="pt-BR" dirty="0" smtClean="0"/>
              <a:t> </a:t>
            </a:r>
            <a:r>
              <a:rPr lang="pt-BR" dirty="0" err="1" smtClean="0"/>
              <a:t>the</a:t>
            </a:r>
            <a:r>
              <a:rPr lang="pt-BR" dirty="0" smtClean="0"/>
              <a:t> </a:t>
            </a:r>
            <a:r>
              <a:rPr lang="pt-BR" dirty="0" err="1" smtClean="0"/>
              <a:t>importance</a:t>
            </a:r>
            <a:r>
              <a:rPr lang="pt-BR" dirty="0" smtClean="0"/>
              <a:t> </a:t>
            </a:r>
            <a:r>
              <a:rPr lang="pt-BR" dirty="0" err="1" smtClean="0"/>
              <a:t>of</a:t>
            </a:r>
            <a:r>
              <a:rPr lang="pt-BR" dirty="0" smtClean="0"/>
              <a:t> communications</a:t>
            </a:r>
          </a:p>
          <a:p>
            <a:pPr marL="0" indent="0" algn="just">
              <a:buNone/>
            </a:pPr>
            <a:r>
              <a:rPr lang="en-US" dirty="0" err="1" smtClean="0"/>
              <a:t>Wiegman</a:t>
            </a:r>
            <a:r>
              <a:rPr lang="en-US" dirty="0" smtClean="0"/>
              <a:t>, D. &amp; </a:t>
            </a:r>
            <a:r>
              <a:rPr lang="en-US" dirty="0" err="1" smtClean="0"/>
              <a:t>Shappell</a:t>
            </a:r>
            <a:r>
              <a:rPr lang="en-US" dirty="0" smtClean="0"/>
              <a:t>, S. (2003) ; Reason (</a:t>
            </a:r>
            <a:r>
              <a:rPr lang="en-US" dirty="0"/>
              <a:t>1990); </a:t>
            </a:r>
            <a:r>
              <a:rPr lang="en-US" dirty="0" smtClean="0"/>
              <a:t>Pacheco &amp; Souza (2017)</a:t>
            </a:r>
            <a:endParaRPr lang="pt-BR" dirty="0" smtClean="0"/>
          </a:p>
          <a:p>
            <a:pPr algn="just"/>
            <a:r>
              <a:rPr lang="pt-BR" dirty="0" err="1" smtClean="0"/>
              <a:t>Helmreich</a:t>
            </a:r>
            <a:r>
              <a:rPr lang="pt-BR" dirty="0" smtClean="0"/>
              <a:t> &amp; </a:t>
            </a:r>
            <a:r>
              <a:rPr lang="pt-BR" dirty="0" err="1" smtClean="0"/>
              <a:t>Sexton</a:t>
            </a:r>
            <a:r>
              <a:rPr lang="pt-BR" dirty="0" smtClean="0"/>
              <a:t> (2003): </a:t>
            </a:r>
            <a:r>
              <a:rPr lang="pt-BR" dirty="0" err="1" smtClean="0"/>
              <a:t>language</a:t>
            </a:r>
            <a:r>
              <a:rPr lang="pt-BR" dirty="0" smtClean="0"/>
              <a:t>, </a:t>
            </a:r>
            <a:r>
              <a:rPr lang="pt-BR" dirty="0" err="1" smtClean="0"/>
              <a:t>workload</a:t>
            </a:r>
            <a:r>
              <a:rPr lang="pt-BR" dirty="0" smtClean="0"/>
              <a:t> </a:t>
            </a:r>
            <a:r>
              <a:rPr lang="pt-BR" dirty="0" err="1" smtClean="0"/>
              <a:t>and</a:t>
            </a:r>
            <a:r>
              <a:rPr lang="pt-BR" dirty="0" smtClean="0"/>
              <a:t> performance</a:t>
            </a:r>
          </a:p>
          <a:p>
            <a:pPr marL="0" indent="0" algn="just">
              <a:buNone/>
            </a:pPr>
            <a:r>
              <a:rPr lang="pt-BR" dirty="0" smtClean="0"/>
              <a:t>-“</a:t>
            </a:r>
            <a:r>
              <a:rPr lang="pt-BR" dirty="0" err="1" smtClean="0"/>
              <a:t>Human</a:t>
            </a:r>
            <a:r>
              <a:rPr lang="pt-BR" dirty="0" smtClean="0"/>
              <a:t> </a:t>
            </a:r>
            <a:r>
              <a:rPr lang="pt-BR" dirty="0" err="1" smtClean="0"/>
              <a:t>fators</a:t>
            </a:r>
            <a:r>
              <a:rPr lang="pt-BR" dirty="0" smtClean="0"/>
              <a:t> </a:t>
            </a:r>
            <a:r>
              <a:rPr lang="pt-BR" dirty="0" err="1" smtClean="0"/>
              <a:t>issues</a:t>
            </a:r>
            <a:r>
              <a:rPr lang="pt-BR" dirty="0" smtClean="0"/>
              <a:t> </a:t>
            </a:r>
            <a:r>
              <a:rPr lang="pt-BR" dirty="0" err="1" smtClean="0"/>
              <a:t>related</a:t>
            </a:r>
            <a:r>
              <a:rPr lang="pt-BR" dirty="0" smtClean="0"/>
              <a:t> </a:t>
            </a:r>
            <a:r>
              <a:rPr lang="pt-BR" dirty="0" err="1" smtClean="0"/>
              <a:t>to</a:t>
            </a:r>
            <a:r>
              <a:rPr lang="pt-BR" dirty="0" smtClean="0"/>
              <a:t> communication  </a:t>
            </a:r>
            <a:r>
              <a:rPr lang="pt-BR" dirty="0" err="1" smtClean="0"/>
              <a:t>related</a:t>
            </a:r>
            <a:r>
              <a:rPr lang="pt-BR" dirty="0" smtClean="0"/>
              <a:t> </a:t>
            </a:r>
            <a:r>
              <a:rPr lang="pt-BR" dirty="0" err="1" smtClean="0"/>
              <a:t>to</a:t>
            </a:r>
            <a:r>
              <a:rPr lang="pt-BR" dirty="0" smtClean="0"/>
              <a:t> </a:t>
            </a:r>
            <a:r>
              <a:rPr lang="pt-BR" dirty="0" err="1" smtClean="0"/>
              <a:t>interpersonal</a:t>
            </a:r>
            <a:r>
              <a:rPr lang="pt-BR" dirty="0" smtClean="0"/>
              <a:t> communication </a:t>
            </a:r>
            <a:r>
              <a:rPr lang="pt-BR" dirty="0" err="1" smtClean="0"/>
              <a:t>have</a:t>
            </a:r>
            <a:r>
              <a:rPr lang="pt-BR" dirty="0" smtClean="0"/>
              <a:t> </a:t>
            </a:r>
            <a:r>
              <a:rPr lang="pt-BR" dirty="0" err="1" smtClean="0"/>
              <a:t>been</a:t>
            </a:r>
            <a:r>
              <a:rPr lang="pt-BR" dirty="0" smtClean="0"/>
              <a:t> </a:t>
            </a:r>
            <a:r>
              <a:rPr lang="pt-BR" dirty="0" err="1" smtClean="0"/>
              <a:t>implicated</a:t>
            </a:r>
            <a:r>
              <a:rPr lang="pt-BR" dirty="0" smtClean="0"/>
              <a:t> in </a:t>
            </a:r>
            <a:r>
              <a:rPr lang="pt-BR" dirty="0" err="1" smtClean="0"/>
              <a:t>approximately</a:t>
            </a:r>
            <a:r>
              <a:rPr lang="pt-BR" dirty="0" smtClean="0"/>
              <a:t> 70% </a:t>
            </a:r>
            <a:r>
              <a:rPr lang="pt-BR" dirty="0" err="1" smtClean="0"/>
              <a:t>to</a:t>
            </a:r>
            <a:r>
              <a:rPr lang="pt-BR" dirty="0" smtClean="0"/>
              <a:t> 80% </a:t>
            </a:r>
            <a:r>
              <a:rPr lang="pt-BR" dirty="0" err="1" smtClean="0"/>
              <a:t>of</a:t>
            </a:r>
            <a:r>
              <a:rPr lang="pt-BR" dirty="0" smtClean="0"/>
              <a:t> </a:t>
            </a:r>
            <a:r>
              <a:rPr lang="pt-BR" dirty="0" err="1" smtClean="0"/>
              <a:t>all</a:t>
            </a:r>
            <a:r>
              <a:rPr lang="pt-BR" dirty="0" smtClean="0"/>
              <a:t> acidentes over </a:t>
            </a:r>
            <a:r>
              <a:rPr lang="pt-BR" dirty="0" err="1" smtClean="0"/>
              <a:t>the</a:t>
            </a:r>
            <a:r>
              <a:rPr lang="pt-BR" dirty="0" smtClean="0"/>
              <a:t> </a:t>
            </a:r>
            <a:r>
              <a:rPr lang="pt-BR" dirty="0" err="1" smtClean="0"/>
              <a:t>past</a:t>
            </a:r>
            <a:r>
              <a:rPr lang="pt-BR" dirty="0" smtClean="0"/>
              <a:t> 20 </a:t>
            </a:r>
            <a:r>
              <a:rPr lang="pt-BR" dirty="0" err="1" smtClean="0"/>
              <a:t>years</a:t>
            </a:r>
            <a:r>
              <a:rPr lang="pt-BR" dirty="0" smtClean="0"/>
              <a:t>”</a:t>
            </a:r>
          </a:p>
          <a:p>
            <a:pPr marL="0" indent="0" algn="just">
              <a:buNone/>
            </a:pPr>
            <a:r>
              <a:rPr lang="en-US" dirty="0" smtClean="0"/>
              <a:t>-Study: language analyses with flight simulator recordings</a:t>
            </a:r>
          </a:p>
          <a:p>
            <a:pPr marL="0" indent="0" algn="just">
              <a:buNone/>
            </a:pPr>
            <a:r>
              <a:rPr lang="en-US" dirty="0" smtClean="0"/>
              <a:t>-"Cockpit </a:t>
            </a:r>
            <a:r>
              <a:rPr lang="en-US" dirty="0"/>
              <a:t>communication is a rich area of study for language investigators, and it has been relatively </a:t>
            </a:r>
            <a:r>
              <a:rPr lang="en-US" dirty="0" smtClean="0"/>
              <a:t>under-researched </a:t>
            </a:r>
            <a:r>
              <a:rPr lang="en-US" dirty="0"/>
              <a:t>given the critical role it plays in flight safety."</a:t>
            </a:r>
            <a:endParaRPr lang="pt-BR" dirty="0" smtClean="0"/>
          </a:p>
          <a:p>
            <a:pPr algn="just"/>
            <a:r>
              <a:rPr lang="pt-BR" dirty="0" smtClean="0"/>
              <a:t>Mathews (2011): a </a:t>
            </a:r>
            <a:r>
              <a:rPr lang="pt-BR" dirty="0" err="1" smtClean="0"/>
              <a:t>review</a:t>
            </a:r>
            <a:r>
              <a:rPr lang="pt-BR" dirty="0" smtClean="0"/>
              <a:t> </a:t>
            </a:r>
            <a:r>
              <a:rPr lang="pt-BR" dirty="0" err="1" smtClean="0"/>
              <a:t>of</a:t>
            </a:r>
            <a:r>
              <a:rPr lang="pt-BR" dirty="0" smtClean="0"/>
              <a:t> </a:t>
            </a:r>
            <a:r>
              <a:rPr lang="pt-BR" dirty="0" err="1" smtClean="0"/>
              <a:t>Human</a:t>
            </a:r>
            <a:r>
              <a:rPr lang="pt-BR" dirty="0" smtClean="0"/>
              <a:t> </a:t>
            </a:r>
            <a:r>
              <a:rPr lang="pt-BR" dirty="0" err="1" smtClean="0"/>
              <a:t>Factors</a:t>
            </a:r>
            <a:r>
              <a:rPr lang="pt-BR" dirty="0" smtClean="0"/>
              <a:t> </a:t>
            </a:r>
            <a:r>
              <a:rPr lang="pt-BR" dirty="0" err="1" smtClean="0"/>
              <a:t>literature</a:t>
            </a:r>
            <a:endParaRPr lang="pt-BR" dirty="0" smtClean="0"/>
          </a:p>
          <a:p>
            <a:pPr marL="0" indent="0" algn="just">
              <a:buNone/>
            </a:pPr>
            <a:r>
              <a:rPr lang="pt-BR" dirty="0" smtClean="0"/>
              <a:t>“Communications are </a:t>
            </a:r>
            <a:r>
              <a:rPr lang="pt-BR" dirty="0" err="1" smtClean="0"/>
              <a:t>universally</a:t>
            </a:r>
            <a:r>
              <a:rPr lang="pt-BR" dirty="0" smtClean="0"/>
              <a:t> </a:t>
            </a:r>
            <a:r>
              <a:rPr lang="pt-BR" dirty="0" err="1" smtClean="0"/>
              <a:t>acknowldged</a:t>
            </a:r>
            <a:r>
              <a:rPr lang="pt-BR" dirty="0" smtClean="0"/>
              <a:t>, </a:t>
            </a:r>
            <a:r>
              <a:rPr lang="pt-BR" dirty="0" err="1" smtClean="0"/>
              <a:t>but</a:t>
            </a:r>
            <a:r>
              <a:rPr lang="pt-BR" dirty="0" smtClean="0"/>
              <a:t> </a:t>
            </a:r>
            <a:r>
              <a:rPr lang="pt-BR" dirty="0" err="1" smtClean="0"/>
              <a:t>the</a:t>
            </a:r>
            <a:r>
              <a:rPr lang="pt-BR" dirty="0" smtClean="0"/>
              <a:t> role </a:t>
            </a:r>
            <a:r>
              <a:rPr lang="pt-BR" dirty="0" err="1" smtClean="0"/>
              <a:t>of</a:t>
            </a:r>
            <a:r>
              <a:rPr lang="pt-BR" dirty="0" smtClean="0"/>
              <a:t> </a:t>
            </a:r>
            <a:r>
              <a:rPr lang="pt-BR" dirty="0" err="1" smtClean="0"/>
              <a:t>language</a:t>
            </a:r>
            <a:r>
              <a:rPr lang="pt-BR" dirty="0" smtClean="0"/>
              <a:t> </a:t>
            </a:r>
            <a:r>
              <a:rPr lang="pt-BR" dirty="0" err="1" smtClean="0"/>
              <a:t>that</a:t>
            </a:r>
            <a:r>
              <a:rPr lang="pt-BR" dirty="0" smtClean="0"/>
              <a:t> </a:t>
            </a:r>
            <a:r>
              <a:rPr lang="pt-BR" dirty="0" err="1" smtClean="0"/>
              <a:t>makes</a:t>
            </a:r>
            <a:r>
              <a:rPr lang="pt-BR" dirty="0" smtClean="0"/>
              <a:t> communication </a:t>
            </a:r>
            <a:r>
              <a:rPr lang="pt-BR" dirty="0" err="1" smtClean="0"/>
              <a:t>possible</a:t>
            </a:r>
            <a:r>
              <a:rPr lang="pt-BR" dirty="0" smtClean="0"/>
              <a:t> </a:t>
            </a:r>
            <a:r>
              <a:rPr lang="pt-BR" dirty="0" err="1" smtClean="0"/>
              <a:t>is</a:t>
            </a:r>
            <a:r>
              <a:rPr lang="pt-BR" dirty="0" smtClean="0"/>
              <a:t> </a:t>
            </a:r>
            <a:r>
              <a:rPr lang="pt-BR" dirty="0" err="1" smtClean="0"/>
              <a:t>not</a:t>
            </a:r>
            <a:r>
              <a:rPr lang="pt-BR" dirty="0" smtClean="0"/>
              <a:t>.” </a:t>
            </a:r>
            <a:endParaRPr lang="pt-BR" dirty="0"/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268821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117600"/>
          </a:xfrm>
        </p:spPr>
        <p:txBody>
          <a:bodyPr/>
          <a:lstStyle/>
          <a:p>
            <a:r>
              <a:rPr lang="pt-BR" dirty="0" smtClean="0"/>
              <a:t>LHUFT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71600" y="1714500"/>
            <a:ext cx="9601200" cy="4152900"/>
          </a:xfrm>
        </p:spPr>
        <p:txBody>
          <a:bodyPr/>
          <a:lstStyle/>
          <a:p>
            <a:pPr algn="just"/>
            <a:r>
              <a:rPr lang="pt-BR" dirty="0" err="1" smtClean="0"/>
              <a:t>Supports</a:t>
            </a:r>
            <a:r>
              <a:rPr lang="pt-BR" dirty="0" smtClean="0"/>
              <a:t> a </a:t>
            </a:r>
            <a:r>
              <a:rPr lang="pt-BR" dirty="0" err="1" smtClean="0"/>
              <a:t>better</a:t>
            </a:r>
            <a:r>
              <a:rPr lang="pt-BR" dirty="0" smtClean="0"/>
              <a:t> </a:t>
            </a:r>
            <a:r>
              <a:rPr lang="pt-BR" dirty="0" err="1" smtClean="0"/>
              <a:t>understanding</a:t>
            </a:r>
            <a:r>
              <a:rPr lang="pt-BR" dirty="0" smtClean="0"/>
              <a:t> </a:t>
            </a:r>
            <a:r>
              <a:rPr lang="pt-BR" dirty="0" err="1" smtClean="0"/>
              <a:t>of</a:t>
            </a:r>
            <a:r>
              <a:rPr lang="pt-BR" dirty="0" smtClean="0"/>
              <a:t> </a:t>
            </a:r>
            <a:r>
              <a:rPr lang="pt-BR" dirty="0" err="1" smtClean="0"/>
              <a:t>language</a:t>
            </a:r>
            <a:r>
              <a:rPr lang="pt-BR" dirty="0" smtClean="0"/>
              <a:t> use in </a:t>
            </a:r>
            <a:r>
              <a:rPr lang="pt-BR" dirty="0" err="1" smtClean="0"/>
              <a:t>all</a:t>
            </a:r>
            <a:r>
              <a:rPr lang="pt-BR" dirty="0" smtClean="0"/>
              <a:t> </a:t>
            </a:r>
            <a:r>
              <a:rPr lang="pt-BR" dirty="0" err="1" smtClean="0"/>
              <a:t>aspects</a:t>
            </a:r>
            <a:r>
              <a:rPr lang="pt-BR" dirty="0" smtClean="0"/>
              <a:t> </a:t>
            </a:r>
            <a:r>
              <a:rPr lang="pt-BR" dirty="0" err="1" smtClean="0"/>
              <a:t>of</a:t>
            </a:r>
            <a:r>
              <a:rPr lang="pt-BR" dirty="0" smtClean="0"/>
              <a:t> </a:t>
            </a:r>
            <a:r>
              <a:rPr lang="pt-BR" dirty="0" err="1" smtClean="0"/>
              <a:t>aviation</a:t>
            </a:r>
            <a:r>
              <a:rPr lang="pt-BR" dirty="0" smtClean="0"/>
              <a:t> communications</a:t>
            </a:r>
          </a:p>
          <a:p>
            <a:pPr algn="just"/>
            <a:r>
              <a:rPr lang="pt-BR" dirty="0" err="1" smtClean="0"/>
              <a:t>Fosters</a:t>
            </a:r>
            <a:r>
              <a:rPr lang="pt-BR" dirty="0" smtClean="0"/>
              <a:t> </a:t>
            </a:r>
            <a:r>
              <a:rPr lang="pt-BR" dirty="0" err="1" smtClean="0"/>
              <a:t>improved</a:t>
            </a:r>
            <a:r>
              <a:rPr lang="pt-BR" dirty="0" smtClean="0"/>
              <a:t> </a:t>
            </a:r>
            <a:r>
              <a:rPr lang="pt-BR" dirty="0" err="1" smtClean="0"/>
              <a:t>collaboration</a:t>
            </a:r>
            <a:r>
              <a:rPr lang="pt-BR" dirty="0" smtClean="0"/>
              <a:t> </a:t>
            </a:r>
            <a:r>
              <a:rPr lang="pt-BR" dirty="0" err="1" smtClean="0"/>
              <a:t>between</a:t>
            </a:r>
            <a:r>
              <a:rPr lang="pt-BR" dirty="0" smtClean="0"/>
              <a:t> </a:t>
            </a:r>
            <a:r>
              <a:rPr lang="pt-BR" dirty="0" err="1" smtClean="0"/>
              <a:t>language</a:t>
            </a:r>
            <a:r>
              <a:rPr lang="pt-BR" dirty="0" smtClean="0"/>
              <a:t> </a:t>
            </a:r>
            <a:r>
              <a:rPr lang="pt-BR" dirty="0" err="1" smtClean="0"/>
              <a:t>specialist</a:t>
            </a:r>
            <a:r>
              <a:rPr lang="pt-BR" dirty="0" smtClean="0"/>
              <a:t> </a:t>
            </a:r>
            <a:r>
              <a:rPr lang="pt-BR" dirty="0" err="1" smtClean="0"/>
              <a:t>and</a:t>
            </a:r>
            <a:r>
              <a:rPr lang="pt-BR" dirty="0" smtClean="0"/>
              <a:t> </a:t>
            </a:r>
            <a:r>
              <a:rPr lang="pt-BR" dirty="0" err="1" smtClean="0"/>
              <a:t>operational</a:t>
            </a:r>
            <a:r>
              <a:rPr lang="pt-BR" dirty="0" smtClean="0"/>
              <a:t> experts</a:t>
            </a:r>
          </a:p>
          <a:p>
            <a:pPr algn="just"/>
            <a:r>
              <a:rPr lang="pt-BR" dirty="0" smtClean="0"/>
              <a:t> LHUFT Center ERAU   http</a:t>
            </a:r>
            <a:r>
              <a:rPr lang="pt-BR" dirty="0"/>
              <a:t>://commons.erau.edu/db-lhuft/</a:t>
            </a:r>
            <a:endParaRPr lang="pt-BR" dirty="0" smtClean="0"/>
          </a:p>
          <a:p>
            <a:pPr algn="just"/>
            <a:r>
              <a:rPr lang="pt-BR" dirty="0"/>
              <a:t>Website : https://www.lhuft.org/ </a:t>
            </a:r>
            <a:r>
              <a:rPr lang="pt-BR" dirty="0" smtClean="0"/>
              <a:t>  → approach </a:t>
            </a:r>
          </a:p>
          <a:p>
            <a:pPr algn="just"/>
            <a:r>
              <a:rPr lang="pt-BR" dirty="0" smtClean="0"/>
              <a:t>LHUFT </a:t>
            </a:r>
            <a:r>
              <a:rPr lang="pt-BR" dirty="0" err="1" smtClean="0"/>
              <a:t>Research</a:t>
            </a:r>
            <a:r>
              <a:rPr lang="pt-BR" dirty="0" smtClean="0"/>
              <a:t> </a:t>
            </a:r>
            <a:r>
              <a:rPr lang="pt-BR" dirty="0" err="1" smtClean="0"/>
              <a:t>at</a:t>
            </a:r>
            <a:r>
              <a:rPr lang="pt-BR" dirty="0" smtClean="0"/>
              <a:t> PUCRS </a:t>
            </a:r>
          </a:p>
          <a:p>
            <a:pPr marL="0" indent="0" algn="just">
              <a:buNone/>
            </a:pPr>
            <a:r>
              <a:rPr lang="pt-BR" dirty="0" err="1" smtClean="0"/>
              <a:t>Linked</a:t>
            </a:r>
            <a:r>
              <a:rPr lang="pt-BR" dirty="0" smtClean="0"/>
              <a:t> </a:t>
            </a:r>
            <a:r>
              <a:rPr lang="pt-BR" dirty="0" err="1" smtClean="0"/>
              <a:t>to</a:t>
            </a:r>
            <a:r>
              <a:rPr lang="pt-BR" dirty="0" smtClean="0"/>
              <a:t> “ CNPq- Grupos de Pesquisa em Ciências Aeronáuticas</a:t>
            </a:r>
          </a:p>
          <a:p>
            <a:pPr marL="0" indent="0" algn="just">
              <a:buNone/>
            </a:pPr>
            <a:r>
              <a:rPr lang="pt-BR" dirty="0" smtClean="0"/>
              <a:t> Linha: Língua, aviação e prevenção de acidentes” </a:t>
            </a:r>
          </a:p>
          <a:p>
            <a:pPr algn="just"/>
            <a:r>
              <a:rPr lang="pt-BR" dirty="0"/>
              <a:t>Project: LHUFT Center </a:t>
            </a:r>
            <a:r>
              <a:rPr lang="pt-BR" dirty="0" err="1" smtClean="0"/>
              <a:t>at</a:t>
            </a:r>
            <a:r>
              <a:rPr lang="pt-BR" dirty="0" smtClean="0"/>
              <a:t> PUCRS 2018 (MOU – ERAU)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55294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Azul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Crop">
      <a:maj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TM10001105[[fn=Corte]]</Template>
  <TotalTime>1433</TotalTime>
  <Words>1686</Words>
  <Application>Microsoft Office PowerPoint</Application>
  <PresentationFormat>Personalizar</PresentationFormat>
  <Paragraphs>350</Paragraphs>
  <Slides>32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32</vt:i4>
      </vt:variant>
    </vt:vector>
  </HeadingPairs>
  <TitlesOfParts>
    <vt:vector size="33" baseType="lpstr">
      <vt:lpstr>Crop</vt:lpstr>
      <vt:lpstr>     The LHUFT project in Brazil: an academic attempt to improve Aviation English </vt:lpstr>
      <vt:lpstr>OUTLINE</vt:lpstr>
      <vt:lpstr>Language Training of Pilots in Brazil</vt:lpstr>
      <vt:lpstr>Slide 4</vt:lpstr>
      <vt:lpstr>Slide 5</vt:lpstr>
      <vt:lpstr>Slide 6</vt:lpstr>
      <vt:lpstr>Slide 7</vt:lpstr>
      <vt:lpstr>LHUFT: Language as a Human Factor in Aviation   </vt:lpstr>
      <vt:lpstr>LHUFT</vt:lpstr>
      <vt:lpstr>LHUFT at PUCRS  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Major obstacles for research in AE </vt:lpstr>
      <vt:lpstr>Slide 30</vt:lpstr>
      <vt:lpstr>REFERENCES</vt:lpstr>
      <vt:lpstr>Slide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LHUFT project in Brazil: an academic attempt to improve Aviation English</dc:title>
  <dc:creator>WINCHESTER</dc:creator>
  <cp:lastModifiedBy>patriciaptl</cp:lastModifiedBy>
  <cp:revision>158</cp:revision>
  <dcterms:created xsi:type="dcterms:W3CDTF">2017-09-16T12:36:38Z</dcterms:created>
  <dcterms:modified xsi:type="dcterms:W3CDTF">2017-09-25T17:35:23Z</dcterms:modified>
</cp:coreProperties>
</file>